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2" y="1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3540" y="449745"/>
            <a:ext cx="9913619" cy="2218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4416" y="3360445"/>
            <a:ext cx="13813790" cy="5546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0105" y="2743695"/>
            <a:ext cx="14676755" cy="3898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105"/>
              </a:spcBef>
            </a:pPr>
            <a:r>
              <a:rPr sz="8450" b="0" spc="100" dirty="0">
                <a:solidFill>
                  <a:srgbClr val="332C2C"/>
                </a:solidFill>
                <a:latin typeface="Garamond"/>
                <a:cs typeface="Garamond"/>
              </a:rPr>
              <a:t>Exploring</a:t>
            </a:r>
            <a:r>
              <a:rPr sz="8450" b="0" spc="-48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-265" dirty="0">
                <a:solidFill>
                  <a:srgbClr val="332C2C"/>
                </a:solidFill>
                <a:latin typeface="Garamond"/>
                <a:cs typeface="Garamond"/>
              </a:rPr>
              <a:t>R</a:t>
            </a:r>
            <a:r>
              <a:rPr sz="8450" b="0" spc="-48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225" dirty="0">
                <a:solidFill>
                  <a:srgbClr val="332C2C"/>
                </a:solidFill>
                <a:latin typeface="Garamond"/>
                <a:cs typeface="Garamond"/>
              </a:rPr>
              <a:t>Programming:</a:t>
            </a:r>
            <a:r>
              <a:rPr sz="8450" b="0" spc="-49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-150" dirty="0">
                <a:solidFill>
                  <a:srgbClr val="332C2C"/>
                </a:solidFill>
                <a:latin typeface="Garamond"/>
                <a:cs typeface="Garamond"/>
              </a:rPr>
              <a:t>An</a:t>
            </a:r>
            <a:r>
              <a:rPr sz="8450" b="0" spc="-48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25" dirty="0">
                <a:solidFill>
                  <a:srgbClr val="332C2C"/>
                </a:solidFill>
                <a:latin typeface="Garamond"/>
                <a:cs typeface="Garamond"/>
              </a:rPr>
              <a:t>In- </a:t>
            </a:r>
            <a:r>
              <a:rPr sz="8450" b="0" spc="55" dirty="0">
                <a:solidFill>
                  <a:srgbClr val="332C2C"/>
                </a:solidFill>
                <a:latin typeface="Garamond"/>
                <a:cs typeface="Garamond"/>
              </a:rPr>
              <a:t>Depth</a:t>
            </a:r>
            <a:r>
              <a:rPr sz="8450" b="0" spc="-49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70" dirty="0">
                <a:solidFill>
                  <a:srgbClr val="332C2C"/>
                </a:solidFill>
                <a:latin typeface="Garamond"/>
                <a:cs typeface="Garamond"/>
              </a:rPr>
              <a:t>Overview</a:t>
            </a:r>
            <a:r>
              <a:rPr sz="8450" b="0" spc="-49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-130" dirty="0">
                <a:solidFill>
                  <a:srgbClr val="332C2C"/>
                </a:solidFill>
                <a:latin typeface="Garamond"/>
                <a:cs typeface="Garamond"/>
              </a:rPr>
              <a:t>of</a:t>
            </a:r>
            <a:r>
              <a:rPr sz="8450" b="0" spc="-48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235" dirty="0">
                <a:solidFill>
                  <a:srgbClr val="332C2C"/>
                </a:solidFill>
                <a:latin typeface="Garamond"/>
                <a:cs typeface="Garamond"/>
              </a:rPr>
              <a:t>Language </a:t>
            </a:r>
            <a:r>
              <a:rPr sz="8450" b="0" spc="310" dirty="0">
                <a:solidFill>
                  <a:srgbClr val="332C2C"/>
                </a:solidFill>
                <a:latin typeface="Garamond"/>
                <a:cs typeface="Garamond"/>
              </a:rPr>
              <a:t>Structure,</a:t>
            </a:r>
            <a:r>
              <a:rPr sz="8450" b="0" spc="-48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110" dirty="0">
                <a:solidFill>
                  <a:srgbClr val="332C2C"/>
                </a:solidFill>
                <a:latin typeface="Garamond"/>
                <a:cs typeface="Garamond"/>
              </a:rPr>
              <a:t>Data</a:t>
            </a:r>
            <a:r>
              <a:rPr sz="8450" b="0" spc="-48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70" dirty="0">
                <a:solidFill>
                  <a:srgbClr val="332C2C"/>
                </a:solidFill>
                <a:latin typeface="Garamond"/>
                <a:cs typeface="Garamond"/>
              </a:rPr>
              <a:t>Types,</a:t>
            </a:r>
            <a:r>
              <a:rPr sz="8450" b="0" spc="-48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405" dirty="0">
                <a:solidFill>
                  <a:srgbClr val="332C2C"/>
                </a:solidFill>
                <a:latin typeface="Garamond"/>
                <a:cs typeface="Garamond"/>
              </a:rPr>
              <a:t>and</a:t>
            </a:r>
            <a:r>
              <a:rPr sz="8450" b="0" spc="-48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8450" b="0" spc="175" dirty="0">
                <a:solidFill>
                  <a:srgbClr val="332C2C"/>
                </a:solidFill>
                <a:latin typeface="Garamond"/>
                <a:cs typeface="Garamond"/>
              </a:rPr>
              <a:t>Scope</a:t>
            </a:r>
            <a:endParaRPr sz="845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21"/>
                </a:moveTo>
                <a:lnTo>
                  <a:pt x="3380956" y="526821"/>
                </a:lnTo>
                <a:lnTo>
                  <a:pt x="3399358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79" y="321335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50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87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60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82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28" y="271741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93"/>
                </a:lnTo>
                <a:lnTo>
                  <a:pt x="3288868" y="526821"/>
                </a:lnTo>
                <a:lnTo>
                  <a:pt x="0" y="526821"/>
                </a:lnTo>
                <a:lnTo>
                  <a:pt x="0" y="574446"/>
                </a:lnTo>
                <a:lnTo>
                  <a:pt x="3229508" y="574446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58" y="1009802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21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96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82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49"/>
                </a:lnTo>
                <a:lnTo>
                  <a:pt x="58394" y="2549702"/>
                </a:lnTo>
                <a:lnTo>
                  <a:pt x="61785" y="2549702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89914" y="2340191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01" y="2162454"/>
                </a:lnTo>
                <a:lnTo>
                  <a:pt x="1325003" y="2137587"/>
                </a:lnTo>
                <a:lnTo>
                  <a:pt x="1371650" y="2112200"/>
                </a:lnTo>
                <a:lnTo>
                  <a:pt x="1417955" y="2086305"/>
                </a:lnTo>
                <a:lnTo>
                  <a:pt x="1463903" y="2059927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50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51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74" y="1051598"/>
                </a:lnTo>
                <a:lnTo>
                  <a:pt x="3013252" y="835710"/>
                </a:lnTo>
                <a:lnTo>
                  <a:pt x="3088195" y="768667"/>
                </a:lnTo>
                <a:lnTo>
                  <a:pt x="3126016" y="735418"/>
                </a:lnTo>
                <a:lnTo>
                  <a:pt x="3164103" y="702437"/>
                </a:lnTo>
                <a:lnTo>
                  <a:pt x="3202482" y="669759"/>
                </a:lnTo>
                <a:lnTo>
                  <a:pt x="3241167" y="637451"/>
                </a:lnTo>
                <a:lnTo>
                  <a:pt x="3280168" y="605548"/>
                </a:lnTo>
                <a:lnTo>
                  <a:pt x="3319119" y="574446"/>
                </a:lnTo>
                <a:lnTo>
                  <a:pt x="18287988" y="574446"/>
                </a:lnTo>
                <a:lnTo>
                  <a:pt x="18287988" y="526821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4585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18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12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596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30" y="378637"/>
                </a:lnTo>
                <a:lnTo>
                  <a:pt x="17129405" y="404558"/>
                </a:lnTo>
                <a:lnTo>
                  <a:pt x="17082974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3998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790" y="1075766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25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25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31" y="2123998"/>
                </a:lnTo>
                <a:lnTo>
                  <a:pt x="14932660" y="2147773"/>
                </a:lnTo>
                <a:lnTo>
                  <a:pt x="14890166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82" y="2391841"/>
                </a:lnTo>
                <a:lnTo>
                  <a:pt x="14309154" y="2394407"/>
                </a:lnTo>
                <a:lnTo>
                  <a:pt x="14492885" y="2394407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8906" y="2214727"/>
                </a:lnTo>
                <a:lnTo>
                  <a:pt x="14959876" y="2192426"/>
                </a:lnTo>
                <a:lnTo>
                  <a:pt x="15000212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74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28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18"/>
                </a:lnTo>
                <a:lnTo>
                  <a:pt x="16049867" y="1278902"/>
                </a:lnTo>
                <a:lnTo>
                  <a:pt x="16121749" y="1214018"/>
                </a:lnTo>
                <a:lnTo>
                  <a:pt x="16195243" y="1148930"/>
                </a:lnTo>
                <a:lnTo>
                  <a:pt x="16270364" y="1083856"/>
                </a:lnTo>
                <a:lnTo>
                  <a:pt x="16308515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83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68" y="424764"/>
                </a:lnTo>
                <a:lnTo>
                  <a:pt x="17248670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22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14" y="156133"/>
                </a:lnTo>
                <a:lnTo>
                  <a:pt x="17873434" y="141363"/>
                </a:lnTo>
                <a:lnTo>
                  <a:pt x="17921529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49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75" y="61836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4767" y="620306"/>
            <a:ext cx="4681220" cy="22904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3345" marR="5080" indent="-81280">
              <a:lnSpc>
                <a:spcPct val="100499"/>
              </a:lnSpc>
              <a:spcBef>
                <a:spcPts val="80"/>
              </a:spcBef>
            </a:pPr>
            <a:r>
              <a:rPr sz="7400" spc="-80" dirty="0"/>
              <a:t>Assignment </a:t>
            </a:r>
            <a:r>
              <a:rPr sz="7400" spc="50" dirty="0"/>
              <a:t>Statements</a:t>
            </a:r>
            <a:endParaRPr sz="7400"/>
          </a:p>
        </p:txBody>
      </p:sp>
      <p:sp>
        <p:nvSpPr>
          <p:cNvPr id="5" name="object 5"/>
          <p:cNvSpPr txBox="1"/>
          <p:nvPr/>
        </p:nvSpPr>
        <p:spPr>
          <a:xfrm>
            <a:off x="833744" y="3255773"/>
            <a:ext cx="8738870" cy="4352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635" algn="ctr">
              <a:lnSpc>
                <a:spcPct val="100800"/>
              </a:lnSpc>
              <a:spcBef>
                <a:spcPts val="90"/>
              </a:spcBef>
            </a:pPr>
            <a:r>
              <a:rPr sz="4000" spc="90" dirty="0">
                <a:latin typeface="Garamond"/>
                <a:cs typeface="Garamond"/>
              </a:rPr>
              <a:t>Assignment</a:t>
            </a:r>
            <a:r>
              <a:rPr sz="4000" spc="-229" dirty="0">
                <a:latin typeface="Garamond"/>
                <a:cs typeface="Garamond"/>
              </a:rPr>
              <a:t> </a:t>
            </a:r>
            <a:r>
              <a:rPr sz="4000" spc="200" dirty="0">
                <a:latin typeface="Garamond"/>
                <a:cs typeface="Garamond"/>
              </a:rPr>
              <a:t>in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-100" dirty="0">
                <a:latin typeface="Garamond"/>
                <a:cs typeface="Garamond"/>
              </a:rPr>
              <a:t>R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is</a:t>
            </a:r>
            <a:r>
              <a:rPr sz="4000" spc="-229" dirty="0">
                <a:latin typeface="Garamond"/>
                <a:cs typeface="Garamond"/>
              </a:rPr>
              <a:t> </a:t>
            </a:r>
            <a:r>
              <a:rPr sz="4000" spc="105" dirty="0">
                <a:latin typeface="Garamond"/>
                <a:cs typeface="Garamond"/>
              </a:rPr>
              <a:t>done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65" dirty="0">
                <a:latin typeface="Garamond"/>
                <a:cs typeface="Garamond"/>
              </a:rPr>
              <a:t>using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the </a:t>
            </a:r>
            <a:r>
              <a:rPr sz="4000" spc="145" dirty="0">
                <a:latin typeface="Garamond"/>
                <a:cs typeface="Garamond"/>
              </a:rPr>
              <a:t>assignment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120" dirty="0">
                <a:latin typeface="Garamond"/>
                <a:cs typeface="Garamond"/>
              </a:rPr>
              <a:t>operator</a:t>
            </a:r>
            <a:r>
              <a:rPr sz="4000" spc="-210" dirty="0">
                <a:latin typeface="Garamond"/>
                <a:cs typeface="Garamond"/>
              </a:rPr>
              <a:t> </a:t>
            </a:r>
            <a:r>
              <a:rPr sz="4000" spc="-254" dirty="0">
                <a:latin typeface="Garamond"/>
                <a:cs typeface="Garamond"/>
              </a:rPr>
              <a:t>'&lt;-</a:t>
            </a:r>
            <a:r>
              <a:rPr sz="4000" dirty="0">
                <a:latin typeface="Garamond"/>
                <a:cs typeface="Garamond"/>
              </a:rPr>
              <a:t>'</a:t>
            </a:r>
            <a:r>
              <a:rPr sz="4000" spc="-210" dirty="0">
                <a:latin typeface="Garamond"/>
                <a:cs typeface="Garamond"/>
              </a:rPr>
              <a:t> </a:t>
            </a:r>
            <a:r>
              <a:rPr sz="4000" spc="85" dirty="0">
                <a:latin typeface="Garamond"/>
                <a:cs typeface="Garamond"/>
              </a:rPr>
              <a:t>or</a:t>
            </a:r>
            <a:r>
              <a:rPr sz="4000" spc="-210" dirty="0">
                <a:latin typeface="Garamond"/>
                <a:cs typeface="Garamond"/>
              </a:rPr>
              <a:t> </a:t>
            </a:r>
            <a:r>
              <a:rPr sz="4000" spc="-220" dirty="0">
                <a:latin typeface="Garamond"/>
                <a:cs typeface="Garamond"/>
              </a:rPr>
              <a:t>'='.</a:t>
            </a:r>
            <a:r>
              <a:rPr sz="4000" spc="-210" dirty="0">
                <a:latin typeface="Garamond"/>
                <a:cs typeface="Garamond"/>
              </a:rPr>
              <a:t> </a:t>
            </a:r>
            <a:r>
              <a:rPr sz="4000" spc="70" dirty="0">
                <a:latin typeface="Garamond"/>
                <a:cs typeface="Garamond"/>
              </a:rPr>
              <a:t>This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120" dirty="0">
                <a:latin typeface="Garamond"/>
                <a:cs typeface="Garamond"/>
              </a:rPr>
              <a:t>allows </a:t>
            </a:r>
            <a:r>
              <a:rPr sz="4000" spc="150" dirty="0">
                <a:latin typeface="Garamond"/>
                <a:cs typeface="Garamond"/>
              </a:rPr>
              <a:t>values</a:t>
            </a:r>
            <a:r>
              <a:rPr sz="4000" spc="-22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to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130" dirty="0">
                <a:latin typeface="Garamond"/>
                <a:cs typeface="Garamond"/>
              </a:rPr>
              <a:t>be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110" dirty="0">
                <a:latin typeface="Garamond"/>
                <a:cs typeface="Garamond"/>
              </a:rPr>
              <a:t>stored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200" dirty="0">
                <a:latin typeface="Garamond"/>
                <a:cs typeface="Garamond"/>
              </a:rPr>
              <a:t>in</a:t>
            </a:r>
            <a:r>
              <a:rPr sz="4000" spc="-220" dirty="0">
                <a:latin typeface="Garamond"/>
                <a:cs typeface="Garamond"/>
              </a:rPr>
              <a:t> </a:t>
            </a:r>
            <a:r>
              <a:rPr sz="4000" spc="130" dirty="0">
                <a:latin typeface="Garamond"/>
                <a:cs typeface="Garamond"/>
              </a:rPr>
              <a:t>variables,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135" dirty="0">
                <a:latin typeface="Garamond"/>
                <a:cs typeface="Garamond"/>
              </a:rPr>
              <a:t>which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135" dirty="0">
                <a:latin typeface="Garamond"/>
                <a:cs typeface="Garamond"/>
              </a:rPr>
              <a:t>can </a:t>
            </a:r>
            <a:r>
              <a:rPr sz="4000" spc="125" dirty="0">
                <a:latin typeface="Garamond"/>
                <a:cs typeface="Garamond"/>
              </a:rPr>
              <a:t>be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used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85" dirty="0">
                <a:latin typeface="Garamond"/>
                <a:cs typeface="Garamond"/>
              </a:rPr>
              <a:t>later</a:t>
            </a:r>
            <a:r>
              <a:rPr sz="4000" spc="-220" dirty="0">
                <a:latin typeface="Garamond"/>
                <a:cs typeface="Garamond"/>
              </a:rPr>
              <a:t> </a:t>
            </a:r>
            <a:r>
              <a:rPr sz="4000" spc="200" dirty="0">
                <a:latin typeface="Garamond"/>
                <a:cs typeface="Garamond"/>
              </a:rPr>
              <a:t>in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00" dirty="0">
                <a:latin typeface="Garamond"/>
                <a:cs typeface="Garamond"/>
              </a:rPr>
              <a:t>expressions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85" dirty="0">
                <a:latin typeface="Garamond"/>
                <a:cs typeface="Garamond"/>
              </a:rPr>
              <a:t>or</a:t>
            </a:r>
            <a:r>
              <a:rPr sz="4000" spc="-220" dirty="0">
                <a:latin typeface="Garamond"/>
                <a:cs typeface="Garamond"/>
              </a:rPr>
              <a:t> </a:t>
            </a:r>
            <a:r>
              <a:rPr sz="4000" spc="95" dirty="0">
                <a:latin typeface="Garamond"/>
                <a:cs typeface="Garamond"/>
              </a:rPr>
              <a:t>function </a:t>
            </a:r>
            <a:r>
              <a:rPr sz="4000" spc="114" dirty="0">
                <a:latin typeface="Garamond"/>
                <a:cs typeface="Garamond"/>
              </a:rPr>
              <a:t>calls,</a:t>
            </a:r>
            <a:r>
              <a:rPr sz="4000" spc="-229" dirty="0">
                <a:latin typeface="Garamond"/>
                <a:cs typeface="Garamond"/>
              </a:rPr>
              <a:t> </a:t>
            </a:r>
            <a:r>
              <a:rPr sz="4000" spc="165" dirty="0">
                <a:latin typeface="Garamond"/>
                <a:cs typeface="Garamond"/>
              </a:rPr>
              <a:t>enhancing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75" dirty="0">
                <a:latin typeface="Garamond"/>
                <a:cs typeface="Garamond"/>
              </a:rPr>
              <a:t>code</a:t>
            </a:r>
            <a:r>
              <a:rPr sz="4000" spc="-229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reusability.</a:t>
            </a:r>
            <a:r>
              <a:rPr lang="en-US" sz="4000" spc="150" dirty="0">
                <a:latin typeface="Garamond"/>
                <a:cs typeface="Garamond"/>
              </a:rPr>
              <a:t> The operator ‘&lt;&lt;-’ can be used for assigning a global scope to the variable.</a:t>
            </a:r>
            <a:endParaRPr sz="4000" dirty="0">
              <a:latin typeface="Garamond"/>
              <a:cs typeface="Garamond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3970" y="3039961"/>
            <a:ext cx="7400925" cy="5657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9853" rIns="0" bIns="0" rtlCol="0">
            <a:spAutoFit/>
          </a:bodyPr>
          <a:lstStyle/>
          <a:p>
            <a:pPr marL="822325">
              <a:lnSpc>
                <a:spcPct val="100000"/>
              </a:lnSpc>
              <a:spcBef>
                <a:spcPts val="100"/>
              </a:spcBef>
            </a:pPr>
            <a:r>
              <a:rPr sz="7650" dirty="0"/>
              <a:t>Control</a:t>
            </a:r>
            <a:r>
              <a:rPr sz="7650" spc="-220" dirty="0"/>
              <a:t> </a:t>
            </a:r>
            <a:r>
              <a:rPr sz="7650" spc="114" dirty="0"/>
              <a:t>Structures</a:t>
            </a:r>
            <a:endParaRPr sz="7650"/>
          </a:p>
        </p:txBody>
      </p:sp>
      <p:sp>
        <p:nvSpPr>
          <p:cNvPr id="3" name="object 3"/>
          <p:cNvSpPr txBox="1"/>
          <p:nvPr/>
        </p:nvSpPr>
        <p:spPr>
          <a:xfrm>
            <a:off x="680796" y="3079560"/>
            <a:ext cx="9171305" cy="4029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4350" spc="70" dirty="0">
                <a:latin typeface="Garamond"/>
                <a:cs typeface="Garamond"/>
              </a:rPr>
              <a:t>Control</a:t>
            </a:r>
            <a:r>
              <a:rPr sz="4350" spc="-85" dirty="0">
                <a:latin typeface="Garamond"/>
                <a:cs typeface="Garamond"/>
              </a:rPr>
              <a:t> </a:t>
            </a:r>
            <a:r>
              <a:rPr sz="4350" spc="150" dirty="0">
                <a:latin typeface="Garamond"/>
                <a:cs typeface="Garamond"/>
              </a:rPr>
              <a:t>structures</a:t>
            </a:r>
            <a:r>
              <a:rPr sz="4350" spc="-85" dirty="0">
                <a:latin typeface="Garamond"/>
                <a:cs typeface="Garamond"/>
              </a:rPr>
              <a:t> </a:t>
            </a:r>
            <a:r>
              <a:rPr sz="4350" spc="204" dirty="0">
                <a:latin typeface="Garamond"/>
                <a:cs typeface="Garamond"/>
              </a:rPr>
              <a:t>in</a:t>
            </a:r>
            <a:r>
              <a:rPr sz="4350" spc="-85" dirty="0">
                <a:latin typeface="Garamond"/>
                <a:cs typeface="Garamond"/>
              </a:rPr>
              <a:t> </a:t>
            </a:r>
            <a:r>
              <a:rPr sz="4350" spc="-65" dirty="0">
                <a:latin typeface="Garamond"/>
                <a:cs typeface="Garamond"/>
              </a:rPr>
              <a:t>R,</a:t>
            </a:r>
            <a:r>
              <a:rPr sz="4350" spc="-85" dirty="0">
                <a:latin typeface="Garamond"/>
                <a:cs typeface="Garamond"/>
              </a:rPr>
              <a:t> </a:t>
            </a:r>
            <a:r>
              <a:rPr lang="en-US" sz="4350" spc="170" dirty="0">
                <a:latin typeface="Garamond"/>
                <a:cs typeface="Garamond"/>
              </a:rPr>
              <a:t>can be broadly divided into 3 categories:- conditional, looping and switch statements</a:t>
            </a:r>
            <a:r>
              <a:rPr sz="4350" spc="100" dirty="0">
                <a:latin typeface="Garamond"/>
                <a:cs typeface="Garamond"/>
              </a:rPr>
              <a:t>.</a:t>
            </a:r>
            <a:r>
              <a:rPr sz="4350" spc="345" dirty="0">
                <a:latin typeface="Garamond"/>
                <a:cs typeface="Garamond"/>
              </a:rPr>
              <a:t> </a:t>
            </a:r>
            <a:r>
              <a:rPr sz="4350" spc="85" dirty="0">
                <a:latin typeface="Garamond"/>
                <a:cs typeface="Garamond"/>
              </a:rPr>
              <a:t>They</a:t>
            </a:r>
            <a:r>
              <a:rPr sz="4350" spc="345" dirty="0">
                <a:latin typeface="Garamond"/>
                <a:cs typeface="Garamond"/>
              </a:rPr>
              <a:t> </a:t>
            </a:r>
            <a:r>
              <a:rPr sz="4350" spc="110" dirty="0">
                <a:latin typeface="Garamond"/>
                <a:cs typeface="Garamond"/>
              </a:rPr>
              <a:t>allow </a:t>
            </a:r>
            <a:r>
              <a:rPr sz="4350" spc="105" dirty="0">
                <a:latin typeface="Garamond"/>
                <a:cs typeface="Garamond"/>
              </a:rPr>
              <a:t>developers</a:t>
            </a:r>
            <a:r>
              <a:rPr sz="4350" spc="80" dirty="0">
                <a:latin typeface="Garamond"/>
                <a:cs typeface="Garamond"/>
              </a:rPr>
              <a:t>  </a:t>
            </a:r>
            <a:r>
              <a:rPr sz="4350" dirty="0">
                <a:latin typeface="Garamond"/>
                <a:cs typeface="Garamond"/>
              </a:rPr>
              <a:t>to</a:t>
            </a:r>
            <a:r>
              <a:rPr sz="4350" spc="85" dirty="0">
                <a:latin typeface="Garamond"/>
                <a:cs typeface="Garamond"/>
              </a:rPr>
              <a:t>  </a:t>
            </a:r>
            <a:r>
              <a:rPr sz="4350" spc="140" dirty="0">
                <a:latin typeface="Garamond"/>
                <a:cs typeface="Garamond"/>
              </a:rPr>
              <a:t>create</a:t>
            </a:r>
            <a:r>
              <a:rPr sz="4350" spc="85" dirty="0">
                <a:latin typeface="Garamond"/>
                <a:cs typeface="Garamond"/>
              </a:rPr>
              <a:t>  </a:t>
            </a:r>
            <a:r>
              <a:rPr sz="4350" spc="130" dirty="0">
                <a:latin typeface="Garamond"/>
                <a:cs typeface="Garamond"/>
              </a:rPr>
              <a:t>conditional</a:t>
            </a:r>
            <a:r>
              <a:rPr sz="4350" spc="80" dirty="0">
                <a:latin typeface="Garamond"/>
                <a:cs typeface="Garamond"/>
              </a:rPr>
              <a:t>  </a:t>
            </a:r>
            <a:r>
              <a:rPr sz="4350" spc="85" dirty="0">
                <a:latin typeface="Garamond"/>
                <a:cs typeface="Garamond"/>
              </a:rPr>
              <a:t>logic </a:t>
            </a:r>
            <a:r>
              <a:rPr sz="4350" spc="200" dirty="0">
                <a:latin typeface="Garamond"/>
                <a:cs typeface="Garamond"/>
              </a:rPr>
              <a:t>and</a:t>
            </a:r>
            <a:r>
              <a:rPr sz="4350" spc="409" dirty="0">
                <a:latin typeface="Garamond"/>
                <a:cs typeface="Garamond"/>
              </a:rPr>
              <a:t> </a:t>
            </a:r>
            <a:r>
              <a:rPr sz="4350" spc="165" dirty="0">
                <a:latin typeface="Garamond"/>
                <a:cs typeface="Garamond"/>
              </a:rPr>
              <a:t>repeat</a:t>
            </a:r>
            <a:r>
              <a:rPr sz="4350" spc="425" dirty="0">
                <a:latin typeface="Garamond"/>
                <a:cs typeface="Garamond"/>
              </a:rPr>
              <a:t> </a:t>
            </a:r>
            <a:r>
              <a:rPr sz="4350" spc="90" dirty="0">
                <a:latin typeface="Garamond"/>
                <a:cs typeface="Garamond"/>
              </a:rPr>
              <a:t>actions,</a:t>
            </a:r>
            <a:r>
              <a:rPr sz="4350" spc="420" dirty="0">
                <a:latin typeface="Garamond"/>
                <a:cs typeface="Garamond"/>
              </a:rPr>
              <a:t> </a:t>
            </a:r>
            <a:r>
              <a:rPr sz="4350" spc="170" dirty="0">
                <a:latin typeface="Garamond"/>
                <a:cs typeface="Garamond"/>
              </a:rPr>
              <a:t>enhancing</a:t>
            </a:r>
            <a:r>
              <a:rPr sz="4350" spc="420" dirty="0">
                <a:latin typeface="Garamond"/>
                <a:cs typeface="Garamond"/>
              </a:rPr>
              <a:t> </a:t>
            </a:r>
            <a:r>
              <a:rPr sz="4350" spc="110" dirty="0">
                <a:latin typeface="Garamond"/>
                <a:cs typeface="Garamond"/>
              </a:rPr>
              <a:t>program functionality.</a:t>
            </a:r>
            <a:endParaRPr sz="4350" dirty="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8814" y="3649586"/>
            <a:ext cx="7810499" cy="51012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051" y="3174492"/>
            <a:ext cx="142875" cy="1428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1841" y="696938"/>
            <a:ext cx="14417675" cy="46488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6227445" marR="1900555" indent="-4856480">
              <a:lnSpc>
                <a:spcPct val="100499"/>
              </a:lnSpc>
              <a:spcBef>
                <a:spcPts val="70"/>
              </a:spcBef>
            </a:pPr>
            <a:r>
              <a:rPr spc="-120" dirty="0"/>
              <a:t>Object</a:t>
            </a:r>
            <a:r>
              <a:rPr spc="-395" dirty="0"/>
              <a:t> </a:t>
            </a:r>
            <a:r>
              <a:rPr spc="-20" dirty="0"/>
              <a:t>Oriented</a:t>
            </a:r>
            <a:r>
              <a:rPr spc="-390" dirty="0"/>
              <a:t> </a:t>
            </a:r>
            <a:r>
              <a:rPr spc="-65" dirty="0"/>
              <a:t>Programming </a:t>
            </a:r>
            <a:r>
              <a:rPr spc="-10" dirty="0"/>
              <a:t>in</a:t>
            </a:r>
            <a:r>
              <a:rPr spc="-415" dirty="0"/>
              <a:t> </a:t>
            </a:r>
            <a:r>
              <a:rPr spc="-725" dirty="0"/>
              <a:t>R</a:t>
            </a:r>
          </a:p>
          <a:p>
            <a:pPr marL="12700" marR="5080" algn="just">
              <a:lnSpc>
                <a:spcPct val="101800"/>
              </a:lnSpc>
              <a:spcBef>
                <a:spcPts val="480"/>
              </a:spcBef>
            </a:pPr>
            <a:r>
              <a:rPr sz="3950" b="0" dirty="0">
                <a:latin typeface="Garamond"/>
                <a:cs typeface="Garamond"/>
              </a:rPr>
              <a:t>R</a:t>
            </a:r>
            <a:r>
              <a:rPr sz="3950" b="0" spc="735" dirty="0">
                <a:latin typeface="Garamond"/>
                <a:cs typeface="Garamond"/>
              </a:rPr>
              <a:t> </a:t>
            </a:r>
            <a:r>
              <a:rPr sz="3950" b="0" spc="114" dirty="0">
                <a:latin typeface="Garamond"/>
                <a:cs typeface="Garamond"/>
              </a:rPr>
              <a:t>supports</a:t>
            </a:r>
            <a:r>
              <a:rPr sz="3950" b="0" spc="745" dirty="0">
                <a:latin typeface="Garamond"/>
                <a:cs typeface="Garamond"/>
              </a:rPr>
              <a:t> </a:t>
            </a:r>
            <a:r>
              <a:rPr sz="3950" b="0" spc="100" dirty="0">
                <a:latin typeface="Garamond"/>
                <a:cs typeface="Garamond"/>
              </a:rPr>
              <a:t>object-</a:t>
            </a:r>
            <a:r>
              <a:rPr sz="3950" b="0" spc="105" dirty="0">
                <a:latin typeface="Garamond"/>
                <a:cs typeface="Garamond"/>
              </a:rPr>
              <a:t>oriented</a:t>
            </a:r>
            <a:r>
              <a:rPr sz="3950" b="0" spc="745" dirty="0">
                <a:latin typeface="Garamond"/>
                <a:cs typeface="Garamond"/>
              </a:rPr>
              <a:t> </a:t>
            </a:r>
            <a:r>
              <a:rPr sz="3950" b="0" spc="130" dirty="0">
                <a:latin typeface="Garamond"/>
                <a:cs typeface="Garamond"/>
              </a:rPr>
              <a:t>programming</a:t>
            </a:r>
            <a:r>
              <a:rPr sz="3950" b="0" spc="735" dirty="0">
                <a:latin typeface="Garamond"/>
                <a:cs typeface="Garamond"/>
              </a:rPr>
              <a:t> </a:t>
            </a:r>
            <a:r>
              <a:rPr sz="3950" b="0" spc="135" dirty="0">
                <a:latin typeface="Garamond"/>
                <a:cs typeface="Garamond"/>
              </a:rPr>
              <a:t>through</a:t>
            </a:r>
            <a:r>
              <a:rPr sz="3950" b="0" spc="740" dirty="0">
                <a:latin typeface="Garamond"/>
                <a:cs typeface="Garamond"/>
              </a:rPr>
              <a:t> </a:t>
            </a:r>
            <a:r>
              <a:rPr sz="3950" b="0" spc="85" dirty="0">
                <a:latin typeface="Garamond"/>
                <a:cs typeface="Garamond"/>
              </a:rPr>
              <a:t>both</a:t>
            </a:r>
            <a:r>
              <a:rPr sz="3950" b="0" spc="745" dirty="0">
                <a:latin typeface="Garamond"/>
                <a:cs typeface="Garamond"/>
              </a:rPr>
              <a:t> </a:t>
            </a:r>
            <a:r>
              <a:rPr sz="3950" b="0" spc="125" dirty="0">
                <a:latin typeface="Garamond"/>
                <a:cs typeface="Garamond"/>
              </a:rPr>
              <a:t>S3</a:t>
            </a:r>
            <a:r>
              <a:rPr sz="3950" b="0" spc="745" dirty="0">
                <a:latin typeface="Garamond"/>
                <a:cs typeface="Garamond"/>
              </a:rPr>
              <a:t> </a:t>
            </a:r>
            <a:r>
              <a:rPr sz="3950" b="0" spc="200" dirty="0">
                <a:latin typeface="Garamond"/>
                <a:cs typeface="Garamond"/>
              </a:rPr>
              <a:t>and</a:t>
            </a:r>
            <a:r>
              <a:rPr sz="3950" b="0" spc="740" dirty="0">
                <a:latin typeface="Garamond"/>
                <a:cs typeface="Garamond"/>
              </a:rPr>
              <a:t> </a:t>
            </a:r>
            <a:r>
              <a:rPr sz="3950" b="0" spc="100" dirty="0">
                <a:latin typeface="Garamond"/>
                <a:cs typeface="Garamond"/>
              </a:rPr>
              <a:t>S4 </a:t>
            </a:r>
            <a:r>
              <a:rPr sz="3950" b="0" spc="140" dirty="0">
                <a:latin typeface="Garamond"/>
                <a:cs typeface="Garamond"/>
              </a:rPr>
              <a:t>class</a:t>
            </a:r>
            <a:r>
              <a:rPr sz="3950" b="0" spc="370" dirty="0">
                <a:latin typeface="Garamond"/>
                <a:cs typeface="Garamond"/>
              </a:rPr>
              <a:t> </a:t>
            </a:r>
            <a:r>
              <a:rPr sz="3950" b="0" spc="90" dirty="0">
                <a:latin typeface="Garamond"/>
                <a:cs typeface="Garamond"/>
              </a:rPr>
              <a:t>systems,</a:t>
            </a:r>
            <a:r>
              <a:rPr sz="3950" b="0" spc="370" dirty="0">
                <a:latin typeface="Garamond"/>
                <a:cs typeface="Garamond"/>
              </a:rPr>
              <a:t> </a:t>
            </a:r>
            <a:r>
              <a:rPr sz="3950" b="0" spc="140" dirty="0">
                <a:latin typeface="Garamond"/>
                <a:cs typeface="Garamond"/>
              </a:rPr>
              <a:t>allowing</a:t>
            </a:r>
            <a:r>
              <a:rPr sz="3950" b="0" spc="375" dirty="0">
                <a:latin typeface="Garamond"/>
                <a:cs typeface="Garamond"/>
              </a:rPr>
              <a:t> </a:t>
            </a:r>
            <a:r>
              <a:rPr sz="3950" b="0" dirty="0">
                <a:latin typeface="Garamond"/>
                <a:cs typeface="Garamond"/>
              </a:rPr>
              <a:t>for</a:t>
            </a:r>
            <a:r>
              <a:rPr sz="3950" b="0" spc="370" dirty="0">
                <a:latin typeface="Garamond"/>
                <a:cs typeface="Garamond"/>
              </a:rPr>
              <a:t> </a:t>
            </a:r>
            <a:r>
              <a:rPr sz="3950" b="0" spc="95" dirty="0">
                <a:latin typeface="Garamond"/>
                <a:cs typeface="Garamond"/>
              </a:rPr>
              <a:t>more</a:t>
            </a:r>
            <a:r>
              <a:rPr sz="3950" b="0" spc="370" dirty="0">
                <a:latin typeface="Garamond"/>
                <a:cs typeface="Garamond"/>
              </a:rPr>
              <a:t> </a:t>
            </a:r>
            <a:r>
              <a:rPr sz="3950" b="0" spc="150" dirty="0">
                <a:latin typeface="Garamond"/>
                <a:cs typeface="Garamond"/>
              </a:rPr>
              <a:t>structured</a:t>
            </a:r>
            <a:r>
              <a:rPr sz="3950" b="0" spc="370" dirty="0">
                <a:latin typeface="Garamond"/>
                <a:cs typeface="Garamond"/>
              </a:rPr>
              <a:t> </a:t>
            </a:r>
            <a:r>
              <a:rPr sz="3950" b="0" spc="200" dirty="0">
                <a:latin typeface="Garamond"/>
                <a:cs typeface="Garamond"/>
              </a:rPr>
              <a:t>and</a:t>
            </a:r>
            <a:r>
              <a:rPr sz="3950" b="0" spc="370" dirty="0">
                <a:latin typeface="Garamond"/>
                <a:cs typeface="Garamond"/>
              </a:rPr>
              <a:t> </a:t>
            </a:r>
            <a:r>
              <a:rPr sz="3950" b="0" spc="160" dirty="0">
                <a:latin typeface="Garamond"/>
                <a:cs typeface="Garamond"/>
              </a:rPr>
              <a:t>modular</a:t>
            </a:r>
            <a:r>
              <a:rPr sz="3950" b="0" spc="370" dirty="0">
                <a:latin typeface="Garamond"/>
                <a:cs typeface="Garamond"/>
              </a:rPr>
              <a:t> </a:t>
            </a:r>
            <a:r>
              <a:rPr sz="3950" b="0" dirty="0">
                <a:latin typeface="Garamond"/>
                <a:cs typeface="Garamond"/>
              </a:rPr>
              <a:t>code.</a:t>
            </a:r>
            <a:r>
              <a:rPr sz="3950" b="0" spc="375" dirty="0">
                <a:latin typeface="Garamond"/>
                <a:cs typeface="Garamond"/>
              </a:rPr>
              <a:t> </a:t>
            </a:r>
            <a:r>
              <a:rPr sz="3950" b="0" spc="60" dirty="0">
                <a:latin typeface="Garamond"/>
                <a:cs typeface="Garamond"/>
              </a:rPr>
              <a:t>This </a:t>
            </a:r>
            <a:r>
              <a:rPr sz="3950" b="0" spc="140" dirty="0">
                <a:latin typeface="Garamond"/>
                <a:cs typeface="Garamond"/>
              </a:rPr>
              <a:t>ﬂexibility</a:t>
            </a:r>
            <a:r>
              <a:rPr sz="3950" b="0" spc="745" dirty="0">
                <a:latin typeface="Garamond"/>
                <a:cs typeface="Garamond"/>
              </a:rPr>
              <a:t> </a:t>
            </a:r>
            <a:r>
              <a:rPr sz="3950" b="0" spc="155" dirty="0">
                <a:latin typeface="Garamond"/>
                <a:cs typeface="Garamond"/>
              </a:rPr>
              <a:t>enhances</a:t>
            </a:r>
            <a:r>
              <a:rPr sz="3950" b="0" spc="745" dirty="0">
                <a:latin typeface="Garamond"/>
                <a:cs typeface="Garamond"/>
              </a:rPr>
              <a:t> </a:t>
            </a:r>
            <a:r>
              <a:rPr sz="3950" b="0" spc="65" dirty="0">
                <a:latin typeface="Garamond"/>
                <a:cs typeface="Garamond"/>
              </a:rPr>
              <a:t>code</a:t>
            </a:r>
            <a:r>
              <a:rPr sz="3950" b="0" spc="750" dirty="0">
                <a:latin typeface="Garamond"/>
                <a:cs typeface="Garamond"/>
              </a:rPr>
              <a:t> </a:t>
            </a:r>
            <a:r>
              <a:rPr sz="3950" b="0" spc="190" dirty="0">
                <a:latin typeface="Garamond"/>
                <a:cs typeface="Garamond"/>
              </a:rPr>
              <a:t>usability</a:t>
            </a:r>
            <a:r>
              <a:rPr sz="3950" b="0" spc="755" dirty="0">
                <a:latin typeface="Garamond"/>
                <a:cs typeface="Garamond"/>
              </a:rPr>
              <a:t> </a:t>
            </a:r>
            <a:r>
              <a:rPr sz="3950" b="0" spc="200" dirty="0">
                <a:latin typeface="Garamond"/>
                <a:cs typeface="Garamond"/>
              </a:rPr>
              <a:t>and</a:t>
            </a:r>
            <a:r>
              <a:rPr sz="3950" b="0" spc="745" dirty="0">
                <a:latin typeface="Garamond"/>
                <a:cs typeface="Garamond"/>
              </a:rPr>
              <a:t> </a:t>
            </a:r>
            <a:r>
              <a:rPr sz="3950" b="0" spc="190" dirty="0">
                <a:latin typeface="Garamond"/>
                <a:cs typeface="Garamond"/>
              </a:rPr>
              <a:t>maintainability</a:t>
            </a:r>
            <a:r>
              <a:rPr sz="3950" b="0" spc="750" dirty="0">
                <a:latin typeface="Garamond"/>
                <a:cs typeface="Garamond"/>
              </a:rPr>
              <a:t> </a:t>
            </a:r>
            <a:r>
              <a:rPr sz="3950" b="0" spc="200" dirty="0">
                <a:latin typeface="Garamond"/>
                <a:cs typeface="Garamond"/>
              </a:rPr>
              <a:t>in</a:t>
            </a:r>
            <a:r>
              <a:rPr sz="3950" b="0" spc="750" dirty="0">
                <a:latin typeface="Garamond"/>
                <a:cs typeface="Garamond"/>
              </a:rPr>
              <a:t> </a:t>
            </a:r>
            <a:r>
              <a:rPr sz="3950" b="0" spc="45" dirty="0">
                <a:latin typeface="Garamond"/>
                <a:cs typeface="Garamond"/>
              </a:rPr>
              <a:t>complex </a:t>
            </a:r>
            <a:r>
              <a:rPr sz="3950" b="0" spc="185" dirty="0">
                <a:latin typeface="Garamond"/>
                <a:cs typeface="Garamond"/>
              </a:rPr>
              <a:t>data</a:t>
            </a:r>
            <a:r>
              <a:rPr sz="3950" b="0" spc="-220" dirty="0">
                <a:latin typeface="Garamond"/>
                <a:cs typeface="Garamond"/>
              </a:rPr>
              <a:t> </a:t>
            </a:r>
            <a:r>
              <a:rPr sz="3950" b="0" spc="145" dirty="0">
                <a:latin typeface="Garamond"/>
                <a:cs typeface="Garamond"/>
              </a:rPr>
              <a:t>analyses.</a:t>
            </a:r>
            <a:endParaRPr sz="395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051" y="6241542"/>
            <a:ext cx="142875" cy="1428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1841" y="5943092"/>
            <a:ext cx="14415135" cy="1859914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algn="just">
              <a:lnSpc>
                <a:spcPct val="102099"/>
              </a:lnSpc>
              <a:spcBef>
                <a:spcPts val="25"/>
              </a:spcBef>
            </a:pPr>
            <a:r>
              <a:rPr sz="3950" spc="-254" dirty="0">
                <a:latin typeface="Garamond"/>
                <a:cs typeface="Garamond"/>
              </a:rPr>
              <a:t>OOP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R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is</a:t>
            </a:r>
            <a:r>
              <a:rPr sz="3950" spc="55" dirty="0">
                <a:latin typeface="Garamond"/>
                <a:cs typeface="Garamond"/>
              </a:rPr>
              <a:t> </a:t>
            </a:r>
            <a:r>
              <a:rPr sz="3950" spc="195" dirty="0">
                <a:latin typeface="Garamond"/>
                <a:cs typeface="Garamond"/>
              </a:rPr>
              <a:t>particularly</a:t>
            </a:r>
            <a:r>
              <a:rPr sz="3950" spc="45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useful</a:t>
            </a:r>
            <a:r>
              <a:rPr sz="3950" spc="4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for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14" dirty="0">
                <a:latin typeface="Garamond"/>
                <a:cs typeface="Garamond"/>
              </a:rPr>
              <a:t>developing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packages</a:t>
            </a:r>
            <a:r>
              <a:rPr sz="3950" spc="4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building </a:t>
            </a:r>
            <a:r>
              <a:rPr sz="3950" spc="55" dirty="0">
                <a:latin typeface="Garamond"/>
                <a:cs typeface="Garamond"/>
              </a:rPr>
              <a:t>complex</a:t>
            </a:r>
            <a:r>
              <a:rPr sz="3950" spc="65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7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structures,</a:t>
            </a:r>
            <a:r>
              <a:rPr sz="3950" spc="6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helping</a:t>
            </a:r>
            <a:r>
              <a:rPr sz="3950" spc="6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70" dirty="0">
                <a:latin typeface="Garamond"/>
                <a:cs typeface="Garamond"/>
              </a:rPr>
              <a:t> </a:t>
            </a:r>
            <a:r>
              <a:rPr sz="3950" spc="195" dirty="0">
                <a:latin typeface="Garamond"/>
                <a:cs typeface="Garamond"/>
              </a:rPr>
              <a:t>maintain</a:t>
            </a:r>
            <a:r>
              <a:rPr sz="3950" spc="65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organized</a:t>
            </a:r>
            <a:r>
              <a:rPr sz="3950" spc="6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60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reusable </a:t>
            </a:r>
            <a:r>
              <a:rPr sz="3950" spc="-10" dirty="0">
                <a:latin typeface="Garamond"/>
                <a:cs typeface="Garamond"/>
              </a:rPr>
              <a:t>code.</a:t>
            </a:r>
            <a:endParaRPr sz="3950">
              <a:latin typeface="Garamond"/>
              <a:cs typeface="Garamon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3876" y="878192"/>
            <a:ext cx="910590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35" dirty="0"/>
              <a:t>Three</a:t>
            </a:r>
            <a:r>
              <a:rPr spc="-405" dirty="0"/>
              <a:t> </a:t>
            </a:r>
            <a:r>
              <a:rPr spc="-114" dirty="0"/>
              <a:t>main</a:t>
            </a:r>
            <a:r>
              <a:rPr spc="-400" dirty="0"/>
              <a:t> </a:t>
            </a:r>
            <a:r>
              <a:rPr spc="-670" dirty="0"/>
              <a:t>OOP</a:t>
            </a:r>
            <a:r>
              <a:rPr spc="-400" dirty="0"/>
              <a:t> </a:t>
            </a:r>
            <a:r>
              <a:rPr spc="-10" dirty="0"/>
              <a:t>systems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5344" y="2883865"/>
            <a:ext cx="142875" cy="142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5344" y="5341315"/>
            <a:ext cx="142875" cy="1428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5344" y="7179640"/>
            <a:ext cx="142875" cy="1428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63126" y="2585415"/>
            <a:ext cx="13084175" cy="61556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488440">
              <a:lnSpc>
                <a:spcPct val="101299"/>
              </a:lnSpc>
              <a:spcBef>
                <a:spcPts val="60"/>
              </a:spcBef>
            </a:pPr>
            <a:r>
              <a:rPr sz="3950" spc="55" dirty="0">
                <a:latin typeface="Garamond"/>
                <a:cs typeface="Garamond"/>
              </a:rPr>
              <a:t>S3: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-325" dirty="0">
                <a:latin typeface="Garamond"/>
                <a:cs typeface="Garamond"/>
              </a:rPr>
              <a:t>A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lightweight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ﬂexible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90" dirty="0">
                <a:latin typeface="Garamond"/>
                <a:cs typeface="Garamond"/>
              </a:rPr>
              <a:t>system,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where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methods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are </a:t>
            </a:r>
            <a:r>
              <a:rPr sz="3950" spc="155" dirty="0">
                <a:latin typeface="Garamond"/>
                <a:cs typeface="Garamond"/>
              </a:rPr>
              <a:t>assigned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classes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using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generic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00" dirty="0">
                <a:latin typeface="Garamond"/>
                <a:cs typeface="Garamond"/>
              </a:rPr>
              <a:t>functions</a:t>
            </a:r>
            <a:endParaRPr sz="3950">
              <a:latin typeface="Garamond"/>
              <a:cs typeface="Garamond"/>
            </a:endParaRPr>
          </a:p>
          <a:p>
            <a:pPr marL="12700" marR="5080">
              <a:lnSpc>
                <a:spcPct val="101299"/>
              </a:lnSpc>
              <a:spcBef>
                <a:spcPts val="75"/>
              </a:spcBef>
            </a:pPr>
            <a:r>
              <a:rPr sz="3950" spc="165" dirty="0">
                <a:latin typeface="Garamond"/>
                <a:cs typeface="Garamond"/>
              </a:rPr>
              <a:t>like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print()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or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summary(),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classes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90" dirty="0">
                <a:latin typeface="Garamond"/>
                <a:cs typeface="Garamond"/>
              </a:rPr>
              <a:t>are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defined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by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assigning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204" dirty="0">
                <a:latin typeface="Garamond"/>
                <a:cs typeface="Garamond"/>
              </a:rPr>
              <a:t>a </a:t>
            </a:r>
            <a:r>
              <a:rPr sz="3950" spc="140" dirty="0">
                <a:latin typeface="Garamond"/>
                <a:cs typeface="Garamond"/>
              </a:rPr>
              <a:t>class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attribute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215" dirty="0">
                <a:latin typeface="Garamond"/>
                <a:cs typeface="Garamond"/>
              </a:rPr>
              <a:t>an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40" dirty="0">
                <a:latin typeface="Garamond"/>
                <a:cs typeface="Garamond"/>
              </a:rPr>
              <a:t>object.</a:t>
            </a:r>
            <a:endParaRPr sz="3950">
              <a:latin typeface="Garamond"/>
              <a:cs typeface="Garamond"/>
            </a:endParaRPr>
          </a:p>
          <a:p>
            <a:pPr marL="12700" marR="263525">
              <a:lnSpc>
                <a:spcPct val="102099"/>
              </a:lnSpc>
              <a:spcBef>
                <a:spcPts val="35"/>
              </a:spcBef>
            </a:pPr>
            <a:r>
              <a:rPr sz="3950" spc="55" dirty="0">
                <a:latin typeface="Garamond"/>
                <a:cs typeface="Garamond"/>
              </a:rPr>
              <a:t>S4: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-325" dirty="0">
                <a:latin typeface="Garamond"/>
                <a:cs typeface="Garamond"/>
              </a:rPr>
              <a:t>A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more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formal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system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that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allows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for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strict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class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definitions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method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signatures,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75" dirty="0">
                <a:latin typeface="Garamond"/>
                <a:cs typeface="Garamond"/>
              </a:rPr>
              <a:t>offering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better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validation through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setClass()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65" dirty="0">
                <a:latin typeface="Garamond"/>
                <a:cs typeface="Garamond"/>
              </a:rPr>
              <a:t>setMethod().</a:t>
            </a:r>
            <a:endParaRPr sz="395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3950" spc="-25" dirty="0">
                <a:latin typeface="Garamond"/>
                <a:cs typeface="Garamond"/>
              </a:rPr>
              <a:t>R6:</a:t>
            </a:r>
            <a:r>
              <a:rPr sz="3950" spc="-235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This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is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254" dirty="0">
                <a:latin typeface="Garamond"/>
                <a:cs typeface="Garamond"/>
              </a:rPr>
              <a:t>a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85" dirty="0">
                <a:latin typeface="Garamond"/>
                <a:cs typeface="Garamond"/>
              </a:rPr>
              <a:t>modern,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mutable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-254" dirty="0">
                <a:latin typeface="Garamond"/>
                <a:cs typeface="Garamond"/>
              </a:rPr>
              <a:t>OOP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system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-120" dirty="0">
                <a:latin typeface="Garamond"/>
                <a:cs typeface="Garamond"/>
              </a:rPr>
              <a:t>R,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similar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-25" dirty="0">
                <a:latin typeface="Garamond"/>
                <a:cs typeface="Garamond"/>
              </a:rPr>
              <a:t>to</a:t>
            </a:r>
            <a:endParaRPr sz="3950">
              <a:latin typeface="Garamond"/>
              <a:cs typeface="Garamond"/>
            </a:endParaRPr>
          </a:p>
          <a:p>
            <a:pPr marL="12700" marR="1982470">
              <a:lnSpc>
                <a:spcPct val="101299"/>
              </a:lnSpc>
              <a:spcBef>
                <a:spcPts val="75"/>
              </a:spcBef>
            </a:pPr>
            <a:r>
              <a:rPr sz="3950" spc="160" dirty="0">
                <a:latin typeface="Garamond"/>
                <a:cs typeface="Garamond"/>
              </a:rPr>
              <a:t>traditional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-254" dirty="0">
                <a:latin typeface="Garamond"/>
                <a:cs typeface="Garamond"/>
              </a:rPr>
              <a:t>OOP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languages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like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60" dirty="0">
                <a:latin typeface="Garamond"/>
                <a:cs typeface="Garamond"/>
              </a:rPr>
              <a:t>Python,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allowing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-25" dirty="0">
                <a:latin typeface="Garamond"/>
                <a:cs typeface="Garamond"/>
              </a:rPr>
              <a:t>for </a:t>
            </a:r>
            <a:r>
              <a:rPr sz="3950" spc="155" dirty="0">
                <a:latin typeface="Garamond"/>
                <a:cs typeface="Garamond"/>
              </a:rPr>
              <a:t>encapsulated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methods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70" dirty="0">
                <a:latin typeface="Garamond"/>
                <a:cs typeface="Garamond"/>
              </a:rPr>
              <a:t>fields.</a:t>
            </a:r>
            <a:endParaRPr sz="39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1146" y="371767"/>
            <a:ext cx="4769485" cy="21361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41935" marR="5080" indent="-229870">
              <a:lnSpc>
                <a:spcPct val="100499"/>
              </a:lnSpc>
              <a:spcBef>
                <a:spcPts val="70"/>
              </a:spcBef>
            </a:pPr>
            <a:r>
              <a:rPr spc="-135" dirty="0"/>
              <a:t>Methods</a:t>
            </a:r>
            <a:r>
              <a:rPr spc="-385" dirty="0"/>
              <a:t> </a:t>
            </a:r>
            <a:r>
              <a:rPr spc="-25" dirty="0"/>
              <a:t>and </a:t>
            </a:r>
            <a:r>
              <a:rPr spc="-10" dirty="0"/>
              <a:t>Inheritance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621" y="3658895"/>
            <a:ext cx="1428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621" y="7345070"/>
            <a:ext cx="142875" cy="1428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804416" y="3360445"/>
            <a:ext cx="13813790" cy="6229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algn="just">
              <a:lnSpc>
                <a:spcPct val="102099"/>
              </a:lnSpc>
              <a:spcBef>
                <a:spcPts val="25"/>
              </a:spcBef>
            </a:pPr>
            <a:r>
              <a:rPr spc="-125" dirty="0"/>
              <a:t>R</a:t>
            </a:r>
            <a:r>
              <a:rPr spc="-185" dirty="0"/>
              <a:t> </a:t>
            </a:r>
            <a:r>
              <a:rPr spc="125" dirty="0"/>
              <a:t>allows</a:t>
            </a:r>
            <a:r>
              <a:rPr spc="-185" dirty="0"/>
              <a:t> </a:t>
            </a:r>
            <a:r>
              <a:rPr spc="110" dirty="0"/>
              <a:t>method</a:t>
            </a:r>
            <a:r>
              <a:rPr spc="-185" dirty="0"/>
              <a:t> </a:t>
            </a:r>
            <a:r>
              <a:rPr spc="130" dirty="0"/>
              <a:t>overloading</a:t>
            </a:r>
            <a:r>
              <a:rPr spc="-185" dirty="0"/>
              <a:t> </a:t>
            </a:r>
            <a:r>
              <a:rPr spc="135" dirty="0"/>
              <a:t>through</a:t>
            </a:r>
            <a:r>
              <a:rPr spc="-190" dirty="0"/>
              <a:t> </a:t>
            </a:r>
            <a:r>
              <a:rPr spc="140" dirty="0"/>
              <a:t>the</a:t>
            </a:r>
            <a:r>
              <a:rPr spc="-185" dirty="0"/>
              <a:t> </a:t>
            </a:r>
            <a:r>
              <a:rPr spc="160" dirty="0"/>
              <a:t>use</a:t>
            </a:r>
            <a:r>
              <a:rPr spc="-190" dirty="0"/>
              <a:t> </a:t>
            </a:r>
            <a:r>
              <a:rPr spc="-70" dirty="0"/>
              <a:t>of</a:t>
            </a:r>
            <a:r>
              <a:rPr spc="-185" dirty="0"/>
              <a:t> </a:t>
            </a:r>
            <a:r>
              <a:rPr spc="125" dirty="0"/>
              <a:t>S3</a:t>
            </a:r>
            <a:r>
              <a:rPr spc="-185" dirty="0"/>
              <a:t> </a:t>
            </a:r>
            <a:r>
              <a:rPr spc="200" dirty="0"/>
              <a:t>and</a:t>
            </a:r>
            <a:r>
              <a:rPr spc="-190" dirty="0"/>
              <a:t> </a:t>
            </a:r>
            <a:r>
              <a:rPr spc="125" dirty="0"/>
              <a:t>S4</a:t>
            </a:r>
            <a:r>
              <a:rPr spc="-185" dirty="0"/>
              <a:t> </a:t>
            </a:r>
            <a:r>
              <a:rPr spc="90" dirty="0"/>
              <a:t>systems,</a:t>
            </a:r>
            <a:r>
              <a:rPr spc="50" dirty="0"/>
              <a:t> </a:t>
            </a:r>
            <a:r>
              <a:rPr spc="175" dirty="0"/>
              <a:t>enabling</a:t>
            </a:r>
            <a:r>
              <a:rPr spc="-215" dirty="0"/>
              <a:t> </a:t>
            </a:r>
            <a:r>
              <a:rPr spc="110" dirty="0"/>
              <a:t>functions</a:t>
            </a:r>
            <a:r>
              <a:rPr spc="-215" dirty="0"/>
              <a:t> </a:t>
            </a:r>
            <a:r>
              <a:rPr spc="30" dirty="0"/>
              <a:t>to</a:t>
            </a:r>
            <a:r>
              <a:rPr spc="-215" dirty="0"/>
              <a:t> </a:t>
            </a:r>
            <a:r>
              <a:rPr spc="120" dirty="0"/>
              <a:t>behave</a:t>
            </a:r>
            <a:r>
              <a:rPr spc="-215" dirty="0"/>
              <a:t> </a:t>
            </a:r>
            <a:r>
              <a:rPr spc="125" dirty="0"/>
              <a:t>differently</a:t>
            </a:r>
            <a:r>
              <a:rPr spc="-215" dirty="0"/>
              <a:t> </a:t>
            </a:r>
            <a:r>
              <a:rPr spc="150" dirty="0"/>
              <a:t>based</a:t>
            </a:r>
            <a:r>
              <a:rPr spc="-215" dirty="0"/>
              <a:t> </a:t>
            </a:r>
            <a:r>
              <a:rPr spc="80" dirty="0"/>
              <a:t>on</a:t>
            </a:r>
            <a:r>
              <a:rPr spc="-215" dirty="0"/>
              <a:t> </a:t>
            </a:r>
            <a:r>
              <a:rPr spc="140" dirty="0"/>
              <a:t>the</a:t>
            </a:r>
            <a:r>
              <a:rPr spc="-215" dirty="0"/>
              <a:t> </a:t>
            </a:r>
            <a:r>
              <a:rPr spc="70" dirty="0"/>
              <a:t>object's</a:t>
            </a:r>
            <a:r>
              <a:rPr spc="-215" dirty="0"/>
              <a:t> </a:t>
            </a:r>
            <a:r>
              <a:rPr spc="100" dirty="0"/>
              <a:t>class.</a:t>
            </a:r>
            <a:r>
              <a:rPr spc="70" dirty="0"/>
              <a:t> </a:t>
            </a:r>
            <a:r>
              <a:rPr spc="135" dirty="0"/>
              <a:t>Inheritance</a:t>
            </a:r>
            <a:r>
              <a:rPr spc="-165" dirty="0"/>
              <a:t> </a:t>
            </a:r>
            <a:r>
              <a:rPr spc="200" dirty="0"/>
              <a:t>in</a:t>
            </a:r>
            <a:r>
              <a:rPr spc="-160" dirty="0"/>
              <a:t> </a:t>
            </a:r>
            <a:r>
              <a:rPr spc="125" dirty="0"/>
              <a:t>S4</a:t>
            </a:r>
            <a:r>
              <a:rPr spc="-160" dirty="0"/>
              <a:t> </a:t>
            </a:r>
            <a:r>
              <a:rPr spc="90" dirty="0"/>
              <a:t>promotes</a:t>
            </a:r>
            <a:r>
              <a:rPr spc="-160" dirty="0"/>
              <a:t> </a:t>
            </a:r>
            <a:r>
              <a:rPr spc="65" dirty="0"/>
              <a:t>code</a:t>
            </a:r>
            <a:r>
              <a:rPr spc="-165" dirty="0"/>
              <a:t> </a:t>
            </a:r>
            <a:r>
              <a:rPr spc="155" dirty="0"/>
              <a:t>reusability,</a:t>
            </a:r>
            <a:r>
              <a:rPr spc="-165" dirty="0"/>
              <a:t> </a:t>
            </a:r>
            <a:r>
              <a:rPr spc="140" dirty="0"/>
              <a:t>allowing</a:t>
            </a:r>
            <a:r>
              <a:rPr spc="-165" dirty="0"/>
              <a:t> </a:t>
            </a:r>
            <a:r>
              <a:rPr spc="135" dirty="0"/>
              <a:t>subclasses</a:t>
            </a:r>
            <a:r>
              <a:rPr spc="-170" dirty="0"/>
              <a:t> </a:t>
            </a:r>
            <a:r>
              <a:rPr spc="30" dirty="0"/>
              <a:t>to</a:t>
            </a:r>
            <a:r>
              <a:rPr spc="15" dirty="0"/>
              <a:t> </a:t>
            </a:r>
            <a:r>
              <a:rPr spc="180" dirty="0"/>
              <a:t>inherit</a:t>
            </a:r>
            <a:r>
              <a:rPr spc="3185" dirty="0"/>
              <a:t> </a:t>
            </a:r>
            <a:r>
              <a:rPr spc="140" dirty="0"/>
              <a:t>features</a:t>
            </a:r>
            <a:r>
              <a:rPr spc="3190" dirty="0"/>
              <a:t> </a:t>
            </a:r>
            <a:r>
              <a:rPr spc="35" dirty="0"/>
              <a:t>from</a:t>
            </a:r>
            <a:r>
              <a:rPr spc="3185" dirty="0"/>
              <a:t> </a:t>
            </a:r>
            <a:r>
              <a:rPr spc="165" dirty="0"/>
              <a:t>their</a:t>
            </a:r>
            <a:r>
              <a:rPr spc="3190" dirty="0"/>
              <a:t> </a:t>
            </a:r>
            <a:r>
              <a:rPr spc="155" dirty="0"/>
              <a:t>parent</a:t>
            </a:r>
            <a:r>
              <a:rPr spc="3185" dirty="0"/>
              <a:t> </a:t>
            </a:r>
            <a:r>
              <a:rPr spc="140" dirty="0"/>
              <a:t>classes</a:t>
            </a:r>
            <a:r>
              <a:rPr spc="3185" dirty="0"/>
              <a:t> </a:t>
            </a:r>
            <a:r>
              <a:rPr spc="200" dirty="0"/>
              <a:t>and</a:t>
            </a:r>
            <a:r>
              <a:rPr spc="3185" dirty="0"/>
              <a:t> </a:t>
            </a:r>
            <a:r>
              <a:rPr spc="95" dirty="0"/>
              <a:t>extend</a:t>
            </a:r>
            <a:r>
              <a:rPr spc="50" dirty="0"/>
              <a:t> </a:t>
            </a:r>
            <a:r>
              <a:rPr spc="120" dirty="0"/>
              <a:t>functionalities.</a:t>
            </a: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pc="120" dirty="0"/>
          </a:p>
          <a:p>
            <a:pPr marL="12700" marR="5080" algn="just">
              <a:lnSpc>
                <a:spcPct val="102099"/>
              </a:lnSpc>
            </a:pPr>
            <a:r>
              <a:rPr spc="155" dirty="0"/>
              <a:t>Inheritance</a:t>
            </a:r>
            <a:r>
              <a:rPr lang="en-US" spc="155" dirty="0"/>
              <a:t> </a:t>
            </a:r>
            <a:r>
              <a:rPr spc="155" dirty="0"/>
              <a:t>in</a:t>
            </a:r>
            <a:r>
              <a:rPr spc="225" dirty="0"/>
              <a:t> </a:t>
            </a:r>
            <a:r>
              <a:rPr dirty="0"/>
              <a:t>R</a:t>
            </a:r>
            <a:r>
              <a:rPr spc="240" dirty="0"/>
              <a:t> </a:t>
            </a:r>
            <a:r>
              <a:rPr spc="160" dirty="0"/>
              <a:t>is</a:t>
            </a:r>
            <a:r>
              <a:rPr spc="235" dirty="0"/>
              <a:t> </a:t>
            </a:r>
            <a:r>
              <a:rPr spc="120" dirty="0"/>
              <a:t>supported</a:t>
            </a:r>
            <a:r>
              <a:rPr spc="240" dirty="0"/>
              <a:t> </a:t>
            </a:r>
            <a:r>
              <a:rPr spc="195" dirty="0"/>
              <a:t>primarily</a:t>
            </a:r>
            <a:r>
              <a:rPr spc="235" dirty="0"/>
              <a:t> </a:t>
            </a:r>
            <a:r>
              <a:rPr spc="200" dirty="0"/>
              <a:t>in</a:t>
            </a:r>
            <a:r>
              <a:rPr spc="235" dirty="0"/>
              <a:t> </a:t>
            </a:r>
            <a:r>
              <a:rPr spc="140" dirty="0"/>
              <a:t>the</a:t>
            </a:r>
            <a:r>
              <a:rPr spc="240" dirty="0"/>
              <a:t> </a:t>
            </a:r>
            <a:r>
              <a:rPr spc="125" dirty="0"/>
              <a:t>S4</a:t>
            </a:r>
            <a:r>
              <a:rPr spc="240" dirty="0"/>
              <a:t> </a:t>
            </a:r>
            <a:r>
              <a:rPr spc="200" dirty="0"/>
              <a:t>and</a:t>
            </a:r>
            <a:r>
              <a:rPr spc="235" dirty="0"/>
              <a:t> </a:t>
            </a:r>
            <a:r>
              <a:rPr dirty="0"/>
              <a:t>R6</a:t>
            </a:r>
            <a:r>
              <a:rPr spc="240" dirty="0"/>
              <a:t> </a:t>
            </a:r>
            <a:r>
              <a:rPr spc="80" dirty="0"/>
              <a:t>systems, </a:t>
            </a:r>
            <a:r>
              <a:rPr spc="140" dirty="0"/>
              <a:t>allowing</a:t>
            </a:r>
            <a:r>
              <a:rPr spc="95" dirty="0"/>
              <a:t>  </a:t>
            </a:r>
            <a:r>
              <a:rPr spc="105" dirty="0"/>
              <a:t>new</a:t>
            </a:r>
            <a:r>
              <a:rPr spc="100" dirty="0"/>
              <a:t>  </a:t>
            </a:r>
            <a:r>
              <a:rPr spc="140" dirty="0"/>
              <a:t>classes</a:t>
            </a:r>
            <a:r>
              <a:rPr spc="95" dirty="0"/>
              <a:t>  </a:t>
            </a:r>
            <a:r>
              <a:rPr dirty="0"/>
              <a:t>to</a:t>
            </a:r>
            <a:r>
              <a:rPr spc="100" dirty="0"/>
              <a:t>  </a:t>
            </a:r>
            <a:r>
              <a:rPr spc="180" dirty="0"/>
              <a:t>inherit</a:t>
            </a:r>
            <a:r>
              <a:rPr spc="95" dirty="0"/>
              <a:t>  </a:t>
            </a:r>
            <a:r>
              <a:rPr spc="135" dirty="0"/>
              <a:t>properties</a:t>
            </a:r>
            <a:r>
              <a:rPr spc="105" dirty="0"/>
              <a:t>  </a:t>
            </a:r>
            <a:r>
              <a:rPr spc="200" dirty="0"/>
              <a:t>and</a:t>
            </a:r>
            <a:r>
              <a:rPr spc="95" dirty="0"/>
              <a:t>  </a:t>
            </a:r>
            <a:r>
              <a:rPr spc="110" dirty="0"/>
              <a:t>methods</a:t>
            </a:r>
            <a:r>
              <a:rPr spc="100" dirty="0"/>
              <a:t>  </a:t>
            </a:r>
            <a:r>
              <a:rPr spc="-20" dirty="0"/>
              <a:t>from </a:t>
            </a:r>
            <a:r>
              <a:rPr spc="114" dirty="0"/>
              <a:t>existing</a:t>
            </a:r>
            <a:r>
              <a:rPr spc="-225" dirty="0"/>
              <a:t> </a:t>
            </a:r>
            <a:r>
              <a:rPr spc="105" dirty="0"/>
              <a:t>classes,</a:t>
            </a:r>
            <a:r>
              <a:rPr spc="-225" dirty="0"/>
              <a:t> </a:t>
            </a:r>
            <a:r>
              <a:rPr spc="105" dirty="0"/>
              <a:t>promoting</a:t>
            </a:r>
            <a:r>
              <a:rPr spc="-225" dirty="0"/>
              <a:t> </a:t>
            </a:r>
            <a:r>
              <a:rPr spc="65" dirty="0"/>
              <a:t>code</a:t>
            </a:r>
            <a:r>
              <a:rPr spc="-220" dirty="0"/>
              <a:t> </a:t>
            </a:r>
            <a:r>
              <a:rPr spc="170" dirty="0"/>
              <a:t>reuse</a:t>
            </a:r>
            <a:r>
              <a:rPr spc="-225" dirty="0"/>
              <a:t> </a:t>
            </a:r>
            <a:r>
              <a:rPr spc="200" dirty="0"/>
              <a:t>and</a:t>
            </a:r>
            <a:r>
              <a:rPr spc="-225" dirty="0"/>
              <a:t> </a:t>
            </a:r>
            <a:r>
              <a:rPr spc="114" dirty="0"/>
              <a:t>extending</a:t>
            </a:r>
            <a:r>
              <a:rPr spc="-220" dirty="0"/>
              <a:t> </a:t>
            </a:r>
            <a:r>
              <a:rPr spc="110" dirty="0"/>
              <a:t>functionality.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4908" y="768096"/>
            <a:ext cx="750824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70" dirty="0"/>
              <a:t>Usage</a:t>
            </a:r>
            <a:r>
              <a:rPr spc="-400" dirty="0"/>
              <a:t> </a:t>
            </a:r>
            <a:r>
              <a:rPr spc="55" dirty="0"/>
              <a:t>of</a:t>
            </a:r>
            <a:r>
              <a:rPr spc="-400" dirty="0"/>
              <a:t> </a:t>
            </a:r>
            <a:r>
              <a:rPr spc="-20" dirty="0"/>
              <a:t>objects</a:t>
            </a:r>
            <a:r>
              <a:rPr spc="-400" dirty="0"/>
              <a:t> </a:t>
            </a:r>
            <a:r>
              <a:rPr spc="-10" dirty="0"/>
              <a:t>in</a:t>
            </a:r>
            <a:r>
              <a:rPr spc="-400" dirty="0"/>
              <a:t> </a:t>
            </a:r>
            <a:r>
              <a:rPr spc="-725" dirty="0"/>
              <a:t>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525" y="2590203"/>
            <a:ext cx="1428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525" y="6276378"/>
            <a:ext cx="142875" cy="1428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94319" y="2291753"/>
            <a:ext cx="13949680" cy="55460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algn="just">
              <a:lnSpc>
                <a:spcPct val="102099"/>
              </a:lnSpc>
              <a:spcBef>
                <a:spcPts val="25"/>
              </a:spcBef>
            </a:pPr>
            <a:r>
              <a:rPr sz="3950" dirty="0">
                <a:latin typeface="Garamond"/>
                <a:cs typeface="Garamond"/>
              </a:rPr>
              <a:t>Objects</a:t>
            </a:r>
            <a:r>
              <a:rPr sz="3950" spc="204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204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R</a:t>
            </a:r>
            <a:r>
              <a:rPr sz="3950" spc="20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encapsulate</a:t>
            </a:r>
            <a:r>
              <a:rPr sz="3950" spc="195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204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 </a:t>
            </a:r>
            <a:r>
              <a:rPr sz="3950" spc="105" dirty="0">
                <a:latin typeface="Garamond"/>
                <a:cs typeface="Garamond"/>
              </a:rPr>
              <a:t>behavior,</a:t>
            </a:r>
            <a:r>
              <a:rPr sz="3950" spc="20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enabling</a:t>
            </a:r>
            <a:r>
              <a:rPr sz="3950" spc="204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the</a:t>
            </a:r>
            <a:r>
              <a:rPr sz="3950" spc="20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creation </a:t>
            </a:r>
            <a:r>
              <a:rPr sz="3950" dirty="0">
                <a:latin typeface="Garamond"/>
                <a:cs typeface="Garamond"/>
              </a:rPr>
              <a:t>of</a:t>
            </a:r>
            <a:r>
              <a:rPr sz="3950" spc="484" dirty="0">
                <a:latin typeface="Garamond"/>
                <a:cs typeface="Garamond"/>
              </a:rPr>
              <a:t> </a:t>
            </a:r>
            <a:r>
              <a:rPr sz="3950" spc="55" dirty="0">
                <a:latin typeface="Garamond"/>
                <a:cs typeface="Garamond"/>
              </a:rPr>
              <a:t>complex</a:t>
            </a:r>
            <a:r>
              <a:rPr sz="3950" spc="495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50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structures</a:t>
            </a:r>
            <a:r>
              <a:rPr sz="3950" spc="49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that</a:t>
            </a:r>
            <a:r>
              <a:rPr sz="3950" spc="495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simplify</a:t>
            </a:r>
            <a:r>
              <a:rPr sz="3950" spc="495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49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manipulation.</a:t>
            </a:r>
            <a:r>
              <a:rPr sz="3950" spc="500" dirty="0">
                <a:latin typeface="Garamond"/>
                <a:cs typeface="Garamond"/>
              </a:rPr>
              <a:t> </a:t>
            </a:r>
            <a:r>
              <a:rPr sz="3950" spc="60" dirty="0">
                <a:latin typeface="Garamond"/>
                <a:cs typeface="Garamond"/>
              </a:rPr>
              <a:t>This </a:t>
            </a:r>
            <a:r>
              <a:rPr sz="3950" spc="160" dirty="0">
                <a:latin typeface="Garamond"/>
                <a:cs typeface="Garamond"/>
              </a:rPr>
              <a:t>encapsulation</a:t>
            </a:r>
            <a:r>
              <a:rPr sz="3950" spc="57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enhances</a:t>
            </a:r>
            <a:r>
              <a:rPr sz="3950" spc="575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the</a:t>
            </a:r>
            <a:r>
              <a:rPr sz="3950" spc="585" dirty="0">
                <a:latin typeface="Garamond"/>
                <a:cs typeface="Garamond"/>
              </a:rPr>
              <a:t> </a:t>
            </a:r>
            <a:r>
              <a:rPr sz="3950" spc="195" dirty="0">
                <a:latin typeface="Garamond"/>
                <a:cs typeface="Garamond"/>
              </a:rPr>
              <a:t>readability</a:t>
            </a:r>
            <a:r>
              <a:rPr sz="3950" spc="58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575" dirty="0">
                <a:latin typeface="Garamond"/>
                <a:cs typeface="Garamond"/>
              </a:rPr>
              <a:t> </a:t>
            </a:r>
            <a:r>
              <a:rPr sz="3950" spc="190" dirty="0">
                <a:latin typeface="Garamond"/>
                <a:cs typeface="Garamond"/>
              </a:rPr>
              <a:t>maintainability</a:t>
            </a:r>
            <a:r>
              <a:rPr sz="3950" spc="58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of</a:t>
            </a:r>
            <a:r>
              <a:rPr sz="3950" spc="580" dirty="0">
                <a:latin typeface="Garamond"/>
                <a:cs typeface="Garamond"/>
              </a:rPr>
              <a:t> </a:t>
            </a:r>
            <a:r>
              <a:rPr sz="3950" spc="-50" dirty="0">
                <a:latin typeface="Garamond"/>
                <a:cs typeface="Garamond"/>
              </a:rPr>
              <a:t>R </a:t>
            </a:r>
            <a:r>
              <a:rPr sz="3950" dirty="0">
                <a:latin typeface="Garamond"/>
                <a:cs typeface="Garamond"/>
              </a:rPr>
              <a:t>code,</a:t>
            </a:r>
            <a:r>
              <a:rPr sz="3950" spc="745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allowing</a:t>
            </a:r>
            <a:r>
              <a:rPr sz="3950" spc="75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users</a:t>
            </a:r>
            <a:r>
              <a:rPr sz="3950" spc="75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755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build</a:t>
            </a:r>
            <a:r>
              <a:rPr sz="3950" spc="755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more</a:t>
            </a:r>
            <a:r>
              <a:rPr sz="3950" spc="75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organized</a:t>
            </a:r>
            <a:r>
              <a:rPr sz="3950" spc="75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750" dirty="0">
                <a:latin typeface="Garamond"/>
                <a:cs typeface="Garamond"/>
              </a:rPr>
              <a:t> </a:t>
            </a:r>
            <a:r>
              <a:rPr sz="3950" spc="75" dirty="0">
                <a:latin typeface="Garamond"/>
                <a:cs typeface="Garamond"/>
              </a:rPr>
              <a:t>efficient</a:t>
            </a:r>
            <a:r>
              <a:rPr sz="3950" spc="755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data </a:t>
            </a:r>
            <a:r>
              <a:rPr sz="3950" spc="145" dirty="0">
                <a:latin typeface="Garamond"/>
                <a:cs typeface="Garamond"/>
              </a:rPr>
              <a:t>analyses.</a:t>
            </a:r>
            <a:endParaRPr sz="395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3950">
              <a:latin typeface="Garamond"/>
              <a:cs typeface="Garamond"/>
            </a:endParaRPr>
          </a:p>
          <a:p>
            <a:pPr marL="12700" marR="9525" algn="just">
              <a:lnSpc>
                <a:spcPct val="102099"/>
              </a:lnSpc>
            </a:pPr>
            <a:r>
              <a:rPr sz="3950" dirty="0">
                <a:latin typeface="Garamond"/>
                <a:cs typeface="Garamond"/>
              </a:rPr>
              <a:t>Objects</a:t>
            </a:r>
            <a:r>
              <a:rPr sz="3950" spc="-60" dirty="0">
                <a:latin typeface="Garamond"/>
                <a:cs typeface="Garamond"/>
              </a:rPr>
              <a:t> </a:t>
            </a:r>
            <a:r>
              <a:rPr sz="3950" spc="190" dirty="0">
                <a:latin typeface="Garamond"/>
                <a:cs typeface="Garamond"/>
              </a:rPr>
              <a:t>are</a:t>
            </a:r>
            <a:r>
              <a:rPr sz="3950" spc="-55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used</a:t>
            </a:r>
            <a:r>
              <a:rPr sz="3950" spc="-6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-5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encapsulate</a:t>
            </a:r>
            <a:r>
              <a:rPr sz="3950" spc="-60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-5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60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behavior,</a:t>
            </a:r>
            <a:r>
              <a:rPr sz="3950" spc="-55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making</a:t>
            </a:r>
            <a:r>
              <a:rPr sz="3950" spc="-5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it</a:t>
            </a:r>
            <a:r>
              <a:rPr sz="3950" spc="-6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easier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31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organize</a:t>
            </a:r>
            <a:r>
              <a:rPr sz="3950" spc="31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31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reuse</a:t>
            </a:r>
            <a:r>
              <a:rPr sz="3950" spc="31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code,</a:t>
            </a:r>
            <a:r>
              <a:rPr sz="3950" spc="320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especially</a:t>
            </a:r>
            <a:r>
              <a:rPr sz="3950" spc="320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when</a:t>
            </a:r>
            <a:r>
              <a:rPr sz="3950" spc="31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working</a:t>
            </a:r>
            <a:r>
              <a:rPr sz="3950" spc="320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with</a:t>
            </a:r>
            <a:r>
              <a:rPr sz="3950" spc="320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custom </a:t>
            </a:r>
            <a:r>
              <a:rPr sz="3950" spc="140" dirty="0">
                <a:latin typeface="Garamond"/>
                <a:cs typeface="Garamond"/>
              </a:rPr>
              <a:t>classes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methods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00" dirty="0">
                <a:latin typeface="Garamond"/>
                <a:cs typeface="Garamond"/>
              </a:rPr>
              <a:t>object-</a:t>
            </a:r>
            <a:r>
              <a:rPr sz="3950" spc="105" dirty="0">
                <a:latin typeface="Garamond"/>
                <a:cs typeface="Garamond"/>
              </a:rPr>
              <a:t>oriented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programming.</a:t>
            </a:r>
            <a:endParaRPr sz="3950">
              <a:latin typeface="Garamond"/>
              <a:cs typeface="Garamon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9073" y="459841"/>
            <a:ext cx="848614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0" dirty="0"/>
              <a:t>Advanced</a:t>
            </a:r>
            <a:r>
              <a:rPr spc="-395" dirty="0"/>
              <a:t> </a:t>
            </a:r>
            <a:r>
              <a:rPr spc="90" dirty="0"/>
              <a:t>features</a:t>
            </a:r>
            <a:r>
              <a:rPr spc="-390" dirty="0"/>
              <a:t> </a:t>
            </a:r>
            <a:r>
              <a:rPr spc="55" dirty="0"/>
              <a:t>of</a:t>
            </a:r>
            <a:r>
              <a:rPr spc="-390" dirty="0"/>
              <a:t> </a:t>
            </a:r>
            <a:r>
              <a:rPr spc="-72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603" y="2005322"/>
            <a:ext cx="11017885" cy="4326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sz="4000" dirty="0">
                <a:latin typeface="Garamond"/>
                <a:cs typeface="Garamond"/>
              </a:rPr>
              <a:t>R</a:t>
            </a:r>
            <a:r>
              <a:rPr sz="4000" spc="630" dirty="0">
                <a:latin typeface="Garamond"/>
                <a:cs typeface="Garamond"/>
              </a:rPr>
              <a:t>  </a:t>
            </a:r>
            <a:r>
              <a:rPr sz="4000" spc="140" dirty="0">
                <a:latin typeface="Garamond"/>
                <a:cs typeface="Garamond"/>
              </a:rPr>
              <a:t>programming</a:t>
            </a:r>
            <a:r>
              <a:rPr sz="4000" spc="635" dirty="0">
                <a:latin typeface="Garamond"/>
                <a:cs typeface="Garamond"/>
              </a:rPr>
              <a:t>  </a:t>
            </a:r>
            <a:r>
              <a:rPr sz="4000" dirty="0">
                <a:latin typeface="Garamond"/>
                <a:cs typeface="Garamond"/>
              </a:rPr>
              <a:t>offers</a:t>
            </a:r>
            <a:r>
              <a:rPr sz="4000" spc="635" dirty="0">
                <a:latin typeface="Garamond"/>
                <a:cs typeface="Garamond"/>
              </a:rPr>
              <a:t>  </a:t>
            </a:r>
            <a:r>
              <a:rPr sz="4000" spc="135" dirty="0">
                <a:latin typeface="Garamond"/>
                <a:cs typeface="Garamond"/>
              </a:rPr>
              <a:t>advanced</a:t>
            </a:r>
            <a:r>
              <a:rPr sz="4000" spc="635" dirty="0">
                <a:latin typeface="Garamond"/>
                <a:cs typeface="Garamond"/>
              </a:rPr>
              <a:t>  </a:t>
            </a:r>
            <a:r>
              <a:rPr sz="4000" spc="135" dirty="0">
                <a:latin typeface="Garamond"/>
                <a:cs typeface="Garamond"/>
              </a:rPr>
              <a:t>features</a:t>
            </a:r>
            <a:r>
              <a:rPr sz="4000" spc="630" dirty="0">
                <a:latin typeface="Garamond"/>
                <a:cs typeface="Garamond"/>
              </a:rPr>
              <a:t>  </a:t>
            </a:r>
            <a:r>
              <a:rPr sz="4000" spc="150" dirty="0">
                <a:latin typeface="Garamond"/>
                <a:cs typeface="Garamond"/>
              </a:rPr>
              <a:t>that </a:t>
            </a:r>
            <a:r>
              <a:rPr sz="4000" spc="145" dirty="0">
                <a:latin typeface="Garamond"/>
                <a:cs typeface="Garamond"/>
              </a:rPr>
              <a:t>significantly</a:t>
            </a:r>
            <a:r>
              <a:rPr sz="4000" spc="265" dirty="0">
                <a:latin typeface="Garamond"/>
                <a:cs typeface="Garamond"/>
              </a:rPr>
              <a:t>  </a:t>
            </a:r>
            <a:r>
              <a:rPr sz="4000" spc="160" dirty="0">
                <a:latin typeface="Garamond"/>
                <a:cs typeface="Garamond"/>
              </a:rPr>
              <a:t>enhance</a:t>
            </a:r>
            <a:r>
              <a:rPr sz="4000" spc="265" dirty="0">
                <a:latin typeface="Garamond"/>
                <a:cs typeface="Garamond"/>
              </a:rPr>
              <a:t>  </a:t>
            </a:r>
            <a:r>
              <a:rPr sz="4000" spc="145" dirty="0">
                <a:latin typeface="Garamond"/>
                <a:cs typeface="Garamond"/>
              </a:rPr>
              <a:t>its</a:t>
            </a:r>
            <a:r>
              <a:rPr sz="4000" spc="265" dirty="0">
                <a:latin typeface="Garamond"/>
                <a:cs typeface="Garamond"/>
              </a:rPr>
              <a:t>  </a:t>
            </a:r>
            <a:r>
              <a:rPr sz="4000" spc="125" dirty="0">
                <a:latin typeface="Garamond"/>
                <a:cs typeface="Garamond"/>
              </a:rPr>
              <a:t>functionality,</a:t>
            </a:r>
            <a:r>
              <a:rPr sz="4000" spc="265" dirty="0">
                <a:latin typeface="Garamond"/>
                <a:cs typeface="Garamond"/>
              </a:rPr>
              <a:t>  </a:t>
            </a:r>
            <a:r>
              <a:rPr sz="4000" spc="160" dirty="0">
                <a:latin typeface="Garamond"/>
                <a:cs typeface="Garamond"/>
              </a:rPr>
              <a:t>including </a:t>
            </a:r>
            <a:r>
              <a:rPr sz="4000" spc="110" dirty="0">
                <a:latin typeface="Garamond"/>
                <a:cs typeface="Garamond"/>
              </a:rPr>
              <a:t>concurrency,</a:t>
            </a:r>
            <a:r>
              <a:rPr sz="4000" spc="105" dirty="0">
                <a:latin typeface="Garamond"/>
                <a:cs typeface="Garamond"/>
              </a:rPr>
              <a:t>  </a:t>
            </a:r>
            <a:r>
              <a:rPr sz="4000" spc="90" dirty="0">
                <a:latin typeface="Garamond"/>
                <a:cs typeface="Garamond"/>
              </a:rPr>
              <a:t>exception</a:t>
            </a:r>
            <a:r>
              <a:rPr sz="4000" spc="105" dirty="0">
                <a:latin typeface="Garamond"/>
                <a:cs typeface="Garamond"/>
              </a:rPr>
              <a:t>  </a:t>
            </a:r>
            <a:r>
              <a:rPr sz="4000" spc="145" dirty="0">
                <a:latin typeface="Garamond"/>
                <a:cs typeface="Garamond"/>
              </a:rPr>
              <a:t>handling,</a:t>
            </a:r>
            <a:r>
              <a:rPr sz="4000" spc="110" dirty="0">
                <a:latin typeface="Garamond"/>
                <a:cs typeface="Garamond"/>
              </a:rPr>
              <a:t>  </a:t>
            </a:r>
            <a:r>
              <a:rPr sz="4000" spc="100" dirty="0">
                <a:latin typeface="Garamond"/>
                <a:cs typeface="Garamond"/>
              </a:rPr>
              <a:t>event</a:t>
            </a:r>
            <a:r>
              <a:rPr sz="4000" spc="105" dirty="0">
                <a:latin typeface="Garamond"/>
                <a:cs typeface="Garamond"/>
              </a:rPr>
              <a:t>  </a:t>
            </a:r>
            <a:r>
              <a:rPr sz="4000" spc="135" dirty="0">
                <a:latin typeface="Garamond"/>
                <a:cs typeface="Garamond"/>
              </a:rPr>
              <a:t>handling,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925" dirty="0">
                <a:latin typeface="Garamond"/>
                <a:cs typeface="Garamond"/>
              </a:rPr>
              <a:t>  </a:t>
            </a:r>
            <a:r>
              <a:rPr sz="4000" spc="130" dirty="0">
                <a:latin typeface="Garamond"/>
                <a:cs typeface="Garamond"/>
              </a:rPr>
              <a:t>functional</a:t>
            </a:r>
            <a:r>
              <a:rPr sz="4000" spc="925" dirty="0">
                <a:latin typeface="Garamond"/>
                <a:cs typeface="Garamond"/>
              </a:rPr>
              <a:t>  </a:t>
            </a:r>
            <a:r>
              <a:rPr sz="4000" spc="140" dirty="0">
                <a:latin typeface="Garamond"/>
                <a:cs typeface="Garamond"/>
              </a:rPr>
              <a:t>programming</a:t>
            </a:r>
            <a:r>
              <a:rPr sz="4000" spc="925" dirty="0">
                <a:latin typeface="Garamond"/>
                <a:cs typeface="Garamond"/>
              </a:rPr>
              <a:t>  </a:t>
            </a:r>
            <a:r>
              <a:rPr sz="4000" spc="65" dirty="0">
                <a:latin typeface="Garamond"/>
                <a:cs typeface="Garamond"/>
              </a:rPr>
              <a:t>concepts.</a:t>
            </a:r>
            <a:r>
              <a:rPr sz="4000" spc="925" dirty="0">
                <a:latin typeface="Garamond"/>
                <a:cs typeface="Garamond"/>
              </a:rPr>
              <a:t>  </a:t>
            </a:r>
            <a:r>
              <a:rPr sz="4000" spc="60" dirty="0">
                <a:latin typeface="Garamond"/>
                <a:cs typeface="Garamond"/>
              </a:rPr>
              <a:t>These </a:t>
            </a:r>
            <a:r>
              <a:rPr sz="4000" spc="135" dirty="0">
                <a:latin typeface="Garamond"/>
                <a:cs typeface="Garamond"/>
              </a:rPr>
              <a:t>features</a:t>
            </a:r>
            <a:r>
              <a:rPr sz="4000" dirty="0">
                <a:latin typeface="Garamond"/>
                <a:cs typeface="Garamond"/>
              </a:rPr>
              <a:t> </a:t>
            </a:r>
            <a:r>
              <a:rPr sz="4000" spc="135" dirty="0">
                <a:latin typeface="Garamond"/>
                <a:cs typeface="Garamond"/>
              </a:rPr>
              <a:t>allow</a:t>
            </a:r>
            <a:r>
              <a:rPr sz="4000" spc="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R to</a:t>
            </a:r>
            <a:r>
              <a:rPr sz="4000" spc="5" dirty="0">
                <a:latin typeface="Garamond"/>
                <a:cs typeface="Garamond"/>
              </a:rPr>
              <a:t> </a:t>
            </a:r>
            <a:r>
              <a:rPr sz="4000" spc="170" dirty="0">
                <a:latin typeface="Garamond"/>
                <a:cs typeface="Garamond"/>
              </a:rPr>
              <a:t>manage</a:t>
            </a:r>
            <a:r>
              <a:rPr sz="4000" dirty="0">
                <a:latin typeface="Garamond"/>
                <a:cs typeface="Garamond"/>
              </a:rPr>
              <a:t> </a:t>
            </a:r>
            <a:r>
              <a:rPr sz="4000" spc="65" dirty="0">
                <a:latin typeface="Garamond"/>
                <a:cs typeface="Garamond"/>
              </a:rPr>
              <a:t>complex</a:t>
            </a:r>
            <a:r>
              <a:rPr sz="4000" spc="5" dirty="0">
                <a:latin typeface="Garamond"/>
                <a:cs typeface="Garamond"/>
              </a:rPr>
              <a:t> </a:t>
            </a:r>
            <a:r>
              <a:rPr sz="4000" spc="130" dirty="0">
                <a:latin typeface="Garamond"/>
                <a:cs typeface="Garamond"/>
              </a:rPr>
              <a:t>tasks</a:t>
            </a:r>
            <a:r>
              <a:rPr sz="4000" dirty="0">
                <a:latin typeface="Garamond"/>
                <a:cs typeface="Garamond"/>
              </a:rPr>
              <a:t> </a:t>
            </a:r>
            <a:r>
              <a:rPr sz="4000" spc="100" dirty="0">
                <a:latin typeface="Garamond"/>
                <a:cs typeface="Garamond"/>
              </a:rPr>
              <a:t>efficiently </a:t>
            </a:r>
            <a:r>
              <a:rPr sz="4000" spc="160" dirty="0">
                <a:latin typeface="Garamond"/>
                <a:cs typeface="Garamond"/>
              </a:rPr>
              <a:t>while</a:t>
            </a:r>
            <a:r>
              <a:rPr sz="4000" spc="310" dirty="0">
                <a:latin typeface="Garamond"/>
                <a:cs typeface="Garamond"/>
              </a:rPr>
              <a:t> </a:t>
            </a:r>
            <a:r>
              <a:rPr sz="4000" spc="114" dirty="0">
                <a:latin typeface="Garamond"/>
                <a:cs typeface="Garamond"/>
              </a:rPr>
              <a:t>providing</a:t>
            </a:r>
            <a:r>
              <a:rPr sz="4000" spc="31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robust</a:t>
            </a:r>
            <a:r>
              <a:rPr sz="4000" spc="310" dirty="0">
                <a:latin typeface="Garamond"/>
                <a:cs typeface="Garamond"/>
              </a:rPr>
              <a:t> </a:t>
            </a:r>
            <a:r>
              <a:rPr sz="4000" spc="75" dirty="0">
                <a:latin typeface="Garamond"/>
                <a:cs typeface="Garamond"/>
              </a:rPr>
              <a:t>tools</a:t>
            </a:r>
            <a:r>
              <a:rPr sz="4000" spc="31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for</a:t>
            </a:r>
            <a:r>
              <a:rPr sz="4000" spc="310" dirty="0">
                <a:latin typeface="Garamond"/>
                <a:cs typeface="Garamond"/>
              </a:rPr>
              <a:t> </a:t>
            </a:r>
            <a:r>
              <a:rPr sz="4000" spc="140" dirty="0">
                <a:latin typeface="Garamond"/>
                <a:cs typeface="Garamond"/>
              </a:rPr>
              <a:t>error</a:t>
            </a:r>
            <a:r>
              <a:rPr sz="4000" spc="310" dirty="0">
                <a:latin typeface="Garamond"/>
                <a:cs typeface="Garamond"/>
              </a:rPr>
              <a:t> </a:t>
            </a:r>
            <a:r>
              <a:rPr sz="4000" spc="145" dirty="0">
                <a:latin typeface="Garamond"/>
                <a:cs typeface="Garamond"/>
              </a:rPr>
              <a:t>management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-229" dirty="0">
                <a:latin typeface="Garamond"/>
                <a:cs typeface="Garamond"/>
              </a:rPr>
              <a:t> </a:t>
            </a:r>
            <a:r>
              <a:rPr sz="4000" spc="140" dirty="0">
                <a:latin typeface="Garamond"/>
                <a:cs typeface="Garamond"/>
              </a:rPr>
              <a:t>programming</a:t>
            </a:r>
            <a:r>
              <a:rPr sz="4000" spc="-229" dirty="0">
                <a:latin typeface="Garamond"/>
                <a:cs typeface="Garamond"/>
              </a:rPr>
              <a:t> </a:t>
            </a:r>
            <a:r>
              <a:rPr sz="4000" spc="110" dirty="0">
                <a:latin typeface="Garamond"/>
                <a:cs typeface="Garamond"/>
              </a:rPr>
              <a:t>ﬂexibility.</a:t>
            </a:r>
            <a:endParaRPr sz="40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9528" y="2370752"/>
            <a:ext cx="5524499" cy="667702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15" rIns="0" bIns="0" rtlCol="0">
            <a:spAutoFit/>
          </a:bodyPr>
          <a:lstStyle/>
          <a:p>
            <a:pPr marL="1764030">
              <a:lnSpc>
                <a:spcPct val="100000"/>
              </a:lnSpc>
              <a:spcBef>
                <a:spcPts val="110"/>
              </a:spcBef>
            </a:pPr>
            <a:r>
              <a:rPr spc="-40" dirty="0"/>
              <a:t>Concurrency</a:t>
            </a:r>
            <a:r>
              <a:rPr spc="-385" dirty="0"/>
              <a:t> </a:t>
            </a:r>
            <a:r>
              <a:rPr spc="-10" dirty="0"/>
              <a:t>in</a:t>
            </a:r>
            <a:r>
              <a:rPr spc="-380" dirty="0"/>
              <a:t> </a:t>
            </a:r>
            <a:r>
              <a:rPr spc="-725" dirty="0"/>
              <a:t>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0665" y="3197428"/>
            <a:ext cx="1428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0665" y="6264478"/>
            <a:ext cx="142875" cy="1428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48446" y="2898978"/>
            <a:ext cx="14281150" cy="499181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6350" algn="just">
              <a:lnSpc>
                <a:spcPct val="101800"/>
              </a:lnSpc>
              <a:spcBef>
                <a:spcPts val="40"/>
              </a:spcBef>
            </a:pPr>
            <a:r>
              <a:rPr sz="3950" spc="125" dirty="0">
                <a:latin typeface="Garamond"/>
                <a:cs typeface="Garamond"/>
              </a:rPr>
              <a:t>Concurrency</a:t>
            </a:r>
            <a:r>
              <a:rPr sz="3950" spc="68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68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R</a:t>
            </a:r>
            <a:r>
              <a:rPr sz="3950" spc="69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allows</a:t>
            </a:r>
            <a:r>
              <a:rPr sz="3950" spc="69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for</a:t>
            </a:r>
            <a:r>
              <a:rPr sz="3950" spc="690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the</a:t>
            </a:r>
            <a:r>
              <a:rPr sz="3950" spc="68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simultaneous</a:t>
            </a:r>
            <a:r>
              <a:rPr sz="3950" spc="690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execution</a:t>
            </a:r>
            <a:r>
              <a:rPr sz="3950" spc="69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of</a:t>
            </a:r>
            <a:r>
              <a:rPr sz="3950" spc="685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tasks, </a:t>
            </a:r>
            <a:r>
              <a:rPr sz="3950" spc="120" dirty="0">
                <a:latin typeface="Garamond"/>
                <a:cs typeface="Garamond"/>
              </a:rPr>
              <a:t>improving</a:t>
            </a:r>
            <a:r>
              <a:rPr sz="3950" spc="135" dirty="0">
                <a:latin typeface="Garamond"/>
                <a:cs typeface="Garamond"/>
              </a:rPr>
              <a:t>  </a:t>
            </a:r>
            <a:r>
              <a:rPr sz="3950" spc="95" dirty="0">
                <a:latin typeface="Garamond"/>
                <a:cs typeface="Garamond"/>
              </a:rPr>
              <a:t>performance,</a:t>
            </a:r>
            <a:r>
              <a:rPr sz="3950" spc="135" dirty="0">
                <a:latin typeface="Garamond"/>
                <a:cs typeface="Garamond"/>
              </a:rPr>
              <a:t>  </a:t>
            </a:r>
            <a:r>
              <a:rPr sz="3950" spc="170" dirty="0">
                <a:latin typeface="Garamond"/>
                <a:cs typeface="Garamond"/>
              </a:rPr>
              <a:t>especially</a:t>
            </a:r>
            <a:r>
              <a:rPr sz="3950" spc="135" dirty="0">
                <a:latin typeface="Garamond"/>
                <a:cs typeface="Garamond"/>
              </a:rPr>
              <a:t>  </a:t>
            </a:r>
            <a:r>
              <a:rPr sz="3950" dirty="0">
                <a:latin typeface="Garamond"/>
                <a:cs typeface="Garamond"/>
              </a:rPr>
              <a:t>for</a:t>
            </a:r>
            <a:r>
              <a:rPr sz="3950" spc="135" dirty="0">
                <a:latin typeface="Garamond"/>
                <a:cs typeface="Garamond"/>
              </a:rPr>
              <a:t>  </a:t>
            </a:r>
            <a:r>
              <a:rPr sz="3950" spc="145" dirty="0">
                <a:latin typeface="Garamond"/>
                <a:cs typeface="Garamond"/>
              </a:rPr>
              <a:t>computationally</a:t>
            </a:r>
            <a:r>
              <a:rPr sz="3950" spc="140" dirty="0">
                <a:latin typeface="Garamond"/>
                <a:cs typeface="Garamond"/>
              </a:rPr>
              <a:t>  </a:t>
            </a:r>
            <a:r>
              <a:rPr sz="3950" spc="120" dirty="0">
                <a:latin typeface="Garamond"/>
                <a:cs typeface="Garamond"/>
              </a:rPr>
              <a:t>intensive </a:t>
            </a:r>
            <a:r>
              <a:rPr sz="3950" spc="100" dirty="0">
                <a:latin typeface="Garamond"/>
                <a:cs typeface="Garamond"/>
              </a:rPr>
              <a:t>operations.</a:t>
            </a:r>
            <a:r>
              <a:rPr sz="3950" spc="1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The</a:t>
            </a:r>
            <a:r>
              <a:rPr sz="3950" spc="10" dirty="0">
                <a:latin typeface="Garamond"/>
                <a:cs typeface="Garamond"/>
              </a:rPr>
              <a:t> </a:t>
            </a:r>
            <a:r>
              <a:rPr sz="3950" spc="-1200" dirty="0">
                <a:latin typeface="Garamond"/>
                <a:cs typeface="Garamond"/>
              </a:rPr>
              <a:t>`</a:t>
            </a:r>
            <a:r>
              <a:rPr lang="en-US" sz="3950" spc="10" dirty="0">
                <a:latin typeface="Garamond"/>
                <a:cs typeface="Garamond"/>
              </a:rPr>
              <a:t>parallel package </a:t>
            </a:r>
            <a:r>
              <a:rPr sz="3950" spc="160" dirty="0">
                <a:latin typeface="Garamond"/>
                <a:cs typeface="Garamond"/>
              </a:rPr>
              <a:t>enables</a:t>
            </a:r>
            <a:r>
              <a:rPr sz="3950" spc="1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users</a:t>
            </a:r>
            <a:r>
              <a:rPr sz="3950" spc="1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15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leverage</a:t>
            </a:r>
            <a:r>
              <a:rPr sz="3950" spc="15" dirty="0">
                <a:latin typeface="Garamond"/>
                <a:cs typeface="Garamond"/>
              </a:rPr>
              <a:t> </a:t>
            </a:r>
            <a:r>
              <a:rPr sz="3950" spc="114" dirty="0">
                <a:latin typeface="Garamond"/>
                <a:cs typeface="Garamond"/>
              </a:rPr>
              <a:t>multi-</a:t>
            </a:r>
            <a:r>
              <a:rPr sz="3950" spc="105" dirty="0">
                <a:latin typeface="Garamond"/>
                <a:cs typeface="Garamond"/>
              </a:rPr>
              <a:t>core </a:t>
            </a:r>
            <a:r>
              <a:rPr sz="3950" spc="70" dirty="0">
                <a:latin typeface="Garamond"/>
                <a:cs typeface="Garamond"/>
              </a:rPr>
              <a:t>processors,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facilitating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faster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analysis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model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training.</a:t>
            </a:r>
            <a:endParaRPr sz="3950" dirty="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3950" dirty="0">
              <a:latin typeface="Garamond"/>
              <a:cs typeface="Garamond"/>
            </a:endParaRPr>
          </a:p>
          <a:p>
            <a:pPr marL="12700" marR="5080" algn="just">
              <a:lnSpc>
                <a:spcPct val="102099"/>
              </a:lnSpc>
            </a:pPr>
            <a:r>
              <a:rPr sz="3950" spc="125" dirty="0">
                <a:latin typeface="Garamond"/>
                <a:cs typeface="Garamond"/>
              </a:rPr>
              <a:t>Concurrency</a:t>
            </a:r>
            <a:r>
              <a:rPr sz="3950" spc="9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9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R</a:t>
            </a:r>
            <a:r>
              <a:rPr sz="3950" spc="9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is</a:t>
            </a:r>
            <a:r>
              <a:rPr sz="3950" spc="9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enabled</a:t>
            </a:r>
            <a:r>
              <a:rPr sz="3950" spc="10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through</a:t>
            </a:r>
            <a:r>
              <a:rPr sz="3950" spc="9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packages</a:t>
            </a:r>
            <a:r>
              <a:rPr sz="3950" spc="95" dirty="0">
                <a:latin typeface="Garamond"/>
                <a:cs typeface="Garamond"/>
              </a:rPr>
              <a:t> </a:t>
            </a:r>
            <a:r>
              <a:rPr sz="3950" spc="65" dirty="0">
                <a:latin typeface="Garamond"/>
                <a:cs typeface="Garamond"/>
              </a:rPr>
              <a:t>like,,</a:t>
            </a:r>
            <a:r>
              <a:rPr sz="3950" spc="100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and,</a:t>
            </a:r>
            <a:r>
              <a:rPr sz="3950" spc="95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allowing</a:t>
            </a:r>
            <a:r>
              <a:rPr sz="3950" spc="100" dirty="0">
                <a:latin typeface="Garamond"/>
                <a:cs typeface="Garamond"/>
              </a:rPr>
              <a:t> </a:t>
            </a:r>
            <a:r>
              <a:rPr sz="3950" spc="-50" dirty="0">
                <a:latin typeface="Garamond"/>
                <a:cs typeface="Garamond"/>
              </a:rPr>
              <a:t>R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685" dirty="0">
                <a:latin typeface="Garamond"/>
                <a:cs typeface="Garamond"/>
              </a:rPr>
              <a:t> </a:t>
            </a:r>
            <a:r>
              <a:rPr sz="3950" spc="90" dirty="0">
                <a:latin typeface="Garamond"/>
                <a:cs typeface="Garamond"/>
              </a:rPr>
              <a:t>perform</a:t>
            </a:r>
            <a:r>
              <a:rPr sz="3950" spc="695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computations</a:t>
            </a:r>
            <a:r>
              <a:rPr sz="3950" spc="690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across</a:t>
            </a:r>
            <a:r>
              <a:rPr sz="3950" spc="685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multiple</a:t>
            </a:r>
            <a:r>
              <a:rPr sz="3950" spc="69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CPU</a:t>
            </a:r>
            <a:r>
              <a:rPr sz="3950" spc="695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cores</a:t>
            </a:r>
            <a:r>
              <a:rPr sz="3950" spc="690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or</a:t>
            </a:r>
            <a:r>
              <a:rPr sz="3950" spc="690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nodes</a:t>
            </a:r>
            <a:r>
              <a:rPr sz="3950" spc="695" dirty="0">
                <a:latin typeface="Garamond"/>
                <a:cs typeface="Garamond"/>
              </a:rPr>
              <a:t> </a:t>
            </a:r>
            <a:r>
              <a:rPr sz="3950" spc="-25" dirty="0">
                <a:latin typeface="Garamond"/>
                <a:cs typeface="Garamond"/>
              </a:rPr>
              <a:t>for </a:t>
            </a:r>
            <a:r>
              <a:rPr sz="3950" spc="125" dirty="0">
                <a:latin typeface="Garamond"/>
                <a:cs typeface="Garamond"/>
              </a:rPr>
              <a:t>faster</a:t>
            </a:r>
            <a:r>
              <a:rPr sz="3950" spc="-229" dirty="0">
                <a:latin typeface="Garamond"/>
                <a:cs typeface="Garamond"/>
              </a:rPr>
              <a:t> </a:t>
            </a:r>
            <a:r>
              <a:rPr sz="3950" spc="85" dirty="0">
                <a:latin typeface="Garamond"/>
                <a:cs typeface="Garamond"/>
              </a:rPr>
              <a:t>execution</a:t>
            </a:r>
            <a:endParaRPr sz="3950" dirty="0">
              <a:latin typeface="Garamond"/>
              <a:cs typeface="Garamon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6724" rIns="0" bIns="0" rtlCol="0">
            <a:spAutoFit/>
          </a:bodyPr>
          <a:lstStyle/>
          <a:p>
            <a:pPr marL="1963420">
              <a:lnSpc>
                <a:spcPct val="100000"/>
              </a:lnSpc>
              <a:spcBef>
                <a:spcPts val="110"/>
              </a:spcBef>
            </a:pPr>
            <a:r>
              <a:rPr spc="-165" dirty="0"/>
              <a:t>Exception</a:t>
            </a:r>
            <a:r>
              <a:rPr spc="-380" dirty="0"/>
              <a:t> </a:t>
            </a:r>
            <a:r>
              <a:rPr spc="-100" dirty="0"/>
              <a:t>Handling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3094" y="3465677"/>
            <a:ext cx="9323070" cy="37071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dirty="0">
                <a:latin typeface="Garamond"/>
                <a:cs typeface="Garamond"/>
              </a:rPr>
              <a:t>R</a:t>
            </a:r>
            <a:r>
              <a:rPr sz="4000" spc="-95" dirty="0">
                <a:latin typeface="Garamond"/>
                <a:cs typeface="Garamond"/>
              </a:rPr>
              <a:t> </a:t>
            </a:r>
            <a:r>
              <a:rPr sz="4000" spc="100" dirty="0">
                <a:latin typeface="Garamond"/>
                <a:cs typeface="Garamond"/>
              </a:rPr>
              <a:t>provides</a:t>
            </a:r>
            <a:r>
              <a:rPr sz="4000" spc="-9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robust</a:t>
            </a:r>
            <a:r>
              <a:rPr sz="4000" spc="-90" dirty="0">
                <a:latin typeface="Garamond"/>
                <a:cs typeface="Garamond"/>
              </a:rPr>
              <a:t> </a:t>
            </a:r>
            <a:r>
              <a:rPr sz="4000" spc="85" dirty="0">
                <a:latin typeface="Garamond"/>
                <a:cs typeface="Garamond"/>
              </a:rPr>
              <a:t>exception</a:t>
            </a:r>
            <a:r>
              <a:rPr sz="4000" spc="-90" dirty="0">
                <a:latin typeface="Garamond"/>
                <a:cs typeface="Garamond"/>
              </a:rPr>
              <a:t> </a:t>
            </a:r>
            <a:r>
              <a:rPr sz="4000" spc="180" dirty="0">
                <a:latin typeface="Garamond"/>
                <a:cs typeface="Garamond"/>
              </a:rPr>
              <a:t>handling</a:t>
            </a:r>
            <a:r>
              <a:rPr sz="4000" spc="-90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using</a:t>
            </a:r>
            <a:endParaRPr sz="40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</a:pPr>
            <a:r>
              <a:rPr sz="4000" spc="-1185" dirty="0">
                <a:latin typeface="Garamond"/>
                <a:cs typeface="Garamond"/>
              </a:rPr>
              <a:t>`</a:t>
            </a:r>
            <a:r>
              <a:rPr sz="4000" spc="155" dirty="0">
                <a:latin typeface="Garamond"/>
                <a:cs typeface="Garamond"/>
              </a:rPr>
              <a:t>try()</a:t>
            </a:r>
            <a:r>
              <a:rPr sz="4000" spc="-725" dirty="0">
                <a:latin typeface="Garamond"/>
                <a:cs typeface="Garamond"/>
              </a:rPr>
              <a:t>,</a:t>
            </a:r>
            <a:r>
              <a:rPr sz="4000" spc="-665" dirty="0">
                <a:latin typeface="Garamond"/>
                <a:cs typeface="Garamond"/>
              </a:rPr>
              <a:t>`</a:t>
            </a:r>
            <a:r>
              <a:rPr sz="4000" spc="155" dirty="0">
                <a:latin typeface="Garamond"/>
                <a:cs typeface="Garamond"/>
              </a:rPr>
              <a:t>try</a:t>
            </a:r>
            <a:r>
              <a:rPr sz="4000" spc="150" dirty="0">
                <a:latin typeface="Garamond"/>
                <a:cs typeface="Garamond"/>
              </a:rPr>
              <a:t>C</a:t>
            </a:r>
            <a:r>
              <a:rPr sz="4000" spc="155" dirty="0">
                <a:latin typeface="Garamond"/>
                <a:cs typeface="Garamond"/>
              </a:rPr>
              <a:t>atch()</a:t>
            </a:r>
            <a:r>
              <a:rPr sz="4000" spc="-725" dirty="0">
                <a:latin typeface="Garamond"/>
                <a:cs typeface="Garamond"/>
              </a:rPr>
              <a:t>,</a:t>
            </a:r>
            <a:r>
              <a:rPr sz="4000" spc="-5" dirty="0">
                <a:latin typeface="Garamond"/>
                <a:cs typeface="Garamond"/>
              </a:rPr>
              <a:t>`</a:t>
            </a:r>
            <a:r>
              <a:rPr sz="4000" spc="155" dirty="0">
                <a:latin typeface="Garamond"/>
                <a:cs typeface="Garamond"/>
              </a:rPr>
              <a:t>an</a:t>
            </a:r>
            <a:r>
              <a:rPr sz="4000" spc="160" dirty="0">
                <a:latin typeface="Garamond"/>
                <a:cs typeface="Garamond"/>
              </a:rPr>
              <a:t>d</a:t>
            </a:r>
            <a:r>
              <a:rPr sz="4000" spc="-50" dirty="0">
                <a:latin typeface="Garamond"/>
                <a:cs typeface="Garamond"/>
              </a:rPr>
              <a:t> </a:t>
            </a:r>
            <a:r>
              <a:rPr sz="4000" spc="-1200" dirty="0">
                <a:latin typeface="Garamond"/>
                <a:cs typeface="Garamond"/>
              </a:rPr>
              <a:t>`</a:t>
            </a:r>
            <a:r>
              <a:rPr sz="4000" spc="140" dirty="0">
                <a:latin typeface="Garamond"/>
                <a:cs typeface="Garamond"/>
              </a:rPr>
              <a:t>with</a:t>
            </a:r>
            <a:r>
              <a:rPr sz="4000" spc="135" dirty="0">
                <a:latin typeface="Garamond"/>
                <a:cs typeface="Garamond"/>
              </a:rPr>
              <a:t>C</a:t>
            </a:r>
            <a:r>
              <a:rPr sz="4000" spc="140" dirty="0">
                <a:latin typeface="Garamond"/>
                <a:cs typeface="Garamond"/>
              </a:rPr>
              <a:t>alling</a:t>
            </a:r>
            <a:r>
              <a:rPr sz="4000" spc="135" dirty="0">
                <a:latin typeface="Garamond"/>
                <a:cs typeface="Garamond"/>
              </a:rPr>
              <a:t>H</a:t>
            </a:r>
            <a:r>
              <a:rPr sz="4000" spc="140" dirty="0">
                <a:latin typeface="Garamond"/>
                <a:cs typeface="Garamond"/>
              </a:rPr>
              <a:t>andlers()</a:t>
            </a:r>
            <a:r>
              <a:rPr sz="4000" spc="-740" dirty="0">
                <a:latin typeface="Garamond"/>
                <a:cs typeface="Garamond"/>
              </a:rPr>
              <a:t>,</a:t>
            </a:r>
            <a:r>
              <a:rPr sz="4000" spc="145" dirty="0">
                <a:latin typeface="Garamond"/>
                <a:cs typeface="Garamond"/>
              </a:rPr>
              <a:t>`</a:t>
            </a:r>
            <a:endParaRPr sz="4000">
              <a:latin typeface="Garamond"/>
              <a:cs typeface="Garamond"/>
            </a:endParaRPr>
          </a:p>
          <a:p>
            <a:pPr marL="12700" marR="158115" algn="just">
              <a:lnSpc>
                <a:spcPct val="100499"/>
              </a:lnSpc>
              <a:spcBef>
                <a:spcPts val="50"/>
              </a:spcBef>
            </a:pPr>
            <a:r>
              <a:rPr sz="4000" spc="135" dirty="0">
                <a:latin typeface="Garamond"/>
                <a:cs typeface="Garamond"/>
              </a:rPr>
              <a:t>which</a:t>
            </a:r>
            <a:r>
              <a:rPr sz="4000" spc="810" dirty="0">
                <a:latin typeface="Garamond"/>
                <a:cs typeface="Garamond"/>
              </a:rPr>
              <a:t>  </a:t>
            </a:r>
            <a:r>
              <a:rPr sz="4000" spc="135" dirty="0">
                <a:latin typeface="Garamond"/>
                <a:cs typeface="Garamond"/>
              </a:rPr>
              <a:t>allow</a:t>
            </a:r>
            <a:r>
              <a:rPr sz="4000" spc="815" dirty="0">
                <a:latin typeface="Garamond"/>
                <a:cs typeface="Garamond"/>
              </a:rPr>
              <a:t>  </a:t>
            </a:r>
            <a:r>
              <a:rPr sz="4000" spc="155" dirty="0">
                <a:latin typeface="Garamond"/>
                <a:cs typeface="Garamond"/>
              </a:rPr>
              <a:t>users</a:t>
            </a:r>
            <a:r>
              <a:rPr sz="4000" spc="810" dirty="0">
                <a:latin typeface="Garamond"/>
                <a:cs typeface="Garamond"/>
              </a:rPr>
              <a:t>  </a:t>
            </a:r>
            <a:r>
              <a:rPr sz="4000" dirty="0">
                <a:latin typeface="Garamond"/>
                <a:cs typeface="Garamond"/>
              </a:rPr>
              <a:t>to</a:t>
            </a:r>
            <a:r>
              <a:rPr sz="4000" spc="815" dirty="0">
                <a:latin typeface="Garamond"/>
                <a:cs typeface="Garamond"/>
              </a:rPr>
              <a:t>  </a:t>
            </a:r>
            <a:r>
              <a:rPr sz="4000" spc="170" dirty="0">
                <a:latin typeface="Garamond"/>
                <a:cs typeface="Garamond"/>
              </a:rPr>
              <a:t>manage</a:t>
            </a:r>
            <a:r>
              <a:rPr sz="4000" spc="810" dirty="0">
                <a:latin typeface="Garamond"/>
                <a:cs typeface="Garamond"/>
              </a:rPr>
              <a:t>  </a:t>
            </a:r>
            <a:r>
              <a:rPr sz="4000" spc="120" dirty="0">
                <a:latin typeface="Garamond"/>
                <a:cs typeface="Garamond"/>
              </a:rPr>
              <a:t>errors </a:t>
            </a:r>
            <a:r>
              <a:rPr sz="4000" spc="130" dirty="0">
                <a:latin typeface="Garamond"/>
                <a:cs typeface="Garamond"/>
              </a:rPr>
              <a:t>gracefully.</a:t>
            </a:r>
            <a:r>
              <a:rPr sz="4000" spc="675" dirty="0">
                <a:latin typeface="Garamond"/>
                <a:cs typeface="Garamond"/>
              </a:rPr>
              <a:t> </a:t>
            </a:r>
            <a:r>
              <a:rPr sz="4000" spc="70" dirty="0">
                <a:latin typeface="Garamond"/>
                <a:cs typeface="Garamond"/>
              </a:rPr>
              <a:t>This</a:t>
            </a:r>
            <a:r>
              <a:rPr sz="4000" spc="675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ensures</a:t>
            </a:r>
            <a:r>
              <a:rPr sz="4000" spc="680" dirty="0">
                <a:latin typeface="Garamond"/>
                <a:cs typeface="Garamond"/>
              </a:rPr>
              <a:t> </a:t>
            </a:r>
            <a:r>
              <a:rPr sz="4000" spc="170" dirty="0">
                <a:latin typeface="Garamond"/>
                <a:cs typeface="Garamond"/>
              </a:rPr>
              <a:t>that</a:t>
            </a:r>
            <a:r>
              <a:rPr sz="4000" spc="675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the</a:t>
            </a:r>
            <a:r>
              <a:rPr sz="4000" spc="68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program </a:t>
            </a:r>
            <a:r>
              <a:rPr sz="4000" spc="130" dirty="0">
                <a:latin typeface="Garamond"/>
                <a:cs typeface="Garamond"/>
              </a:rPr>
              <a:t>continues</a:t>
            </a:r>
            <a:r>
              <a:rPr sz="4000" spc="-14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to</a:t>
            </a:r>
            <a:r>
              <a:rPr sz="4000" spc="-14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run,</a:t>
            </a:r>
            <a:r>
              <a:rPr sz="4000" spc="-140" dirty="0">
                <a:latin typeface="Garamond"/>
                <a:cs typeface="Garamond"/>
              </a:rPr>
              <a:t> </a:t>
            </a:r>
            <a:r>
              <a:rPr sz="4000" spc="170" dirty="0">
                <a:latin typeface="Garamond"/>
                <a:cs typeface="Garamond"/>
              </a:rPr>
              <a:t>enabling</a:t>
            </a:r>
            <a:r>
              <a:rPr sz="4000" spc="-140" dirty="0">
                <a:latin typeface="Garamond"/>
                <a:cs typeface="Garamond"/>
              </a:rPr>
              <a:t> </a:t>
            </a:r>
            <a:r>
              <a:rPr sz="4000" spc="105" dirty="0">
                <a:latin typeface="Garamond"/>
                <a:cs typeface="Garamond"/>
              </a:rPr>
              <a:t>developers</a:t>
            </a:r>
            <a:r>
              <a:rPr sz="4000" spc="-14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to</a:t>
            </a:r>
            <a:r>
              <a:rPr sz="4000" spc="-140" dirty="0">
                <a:latin typeface="Garamond"/>
                <a:cs typeface="Garamond"/>
              </a:rPr>
              <a:t> </a:t>
            </a:r>
            <a:r>
              <a:rPr sz="4000" spc="65" dirty="0">
                <a:latin typeface="Garamond"/>
                <a:cs typeface="Garamond"/>
              </a:rPr>
              <a:t>log </a:t>
            </a:r>
            <a:r>
              <a:rPr sz="4000" spc="130" dirty="0">
                <a:latin typeface="Garamond"/>
                <a:cs typeface="Garamond"/>
              </a:rPr>
              <a:t>errors</a:t>
            </a:r>
            <a:r>
              <a:rPr sz="4000" spc="-190" dirty="0">
                <a:latin typeface="Garamond"/>
                <a:cs typeface="Garamond"/>
              </a:rPr>
              <a:t> </a:t>
            </a:r>
            <a:r>
              <a:rPr sz="4000" spc="85" dirty="0">
                <a:latin typeface="Garamond"/>
                <a:cs typeface="Garamond"/>
              </a:rPr>
              <a:t>or</a:t>
            </a:r>
            <a:r>
              <a:rPr sz="4000" spc="-185" dirty="0">
                <a:latin typeface="Garamond"/>
                <a:cs typeface="Garamond"/>
              </a:rPr>
              <a:t> </a:t>
            </a:r>
            <a:r>
              <a:rPr sz="4000" spc="90" dirty="0">
                <a:latin typeface="Garamond"/>
                <a:cs typeface="Garamond"/>
              </a:rPr>
              <a:t>recover</a:t>
            </a:r>
            <a:r>
              <a:rPr sz="4000" spc="-18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from</a:t>
            </a:r>
            <a:r>
              <a:rPr sz="4000" spc="-185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issues</a:t>
            </a:r>
            <a:r>
              <a:rPr sz="4000" spc="-185" dirty="0">
                <a:latin typeface="Garamond"/>
                <a:cs typeface="Garamond"/>
              </a:rPr>
              <a:t> </a:t>
            </a:r>
            <a:r>
              <a:rPr sz="4000" spc="80" dirty="0">
                <a:latin typeface="Garamond"/>
                <a:cs typeface="Garamond"/>
              </a:rPr>
              <a:t>smoothly.</a:t>
            </a:r>
            <a:endParaRPr sz="4000">
              <a:latin typeface="Garamond"/>
              <a:cs typeface="Garamond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1743" y="3551568"/>
            <a:ext cx="6943724" cy="45529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1208" y="410210"/>
            <a:ext cx="7086600" cy="21361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539115">
              <a:lnSpc>
                <a:spcPct val="100499"/>
              </a:lnSpc>
              <a:spcBef>
                <a:spcPts val="70"/>
              </a:spcBef>
            </a:pPr>
            <a:r>
              <a:rPr spc="-215" dirty="0"/>
              <a:t>Example</a:t>
            </a:r>
            <a:r>
              <a:rPr spc="-400" dirty="0"/>
              <a:t> </a:t>
            </a:r>
            <a:r>
              <a:rPr spc="-80" dirty="0"/>
              <a:t>code</a:t>
            </a:r>
            <a:r>
              <a:rPr spc="-395" dirty="0"/>
              <a:t> </a:t>
            </a:r>
            <a:r>
              <a:rPr spc="20" dirty="0"/>
              <a:t>of </a:t>
            </a:r>
            <a:r>
              <a:rPr spc="-50" dirty="0"/>
              <a:t>exception</a:t>
            </a:r>
            <a:r>
              <a:rPr spc="-375" dirty="0"/>
              <a:t> </a:t>
            </a:r>
            <a:r>
              <a:rPr spc="-10" dirty="0"/>
              <a:t>handling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5612" y="2540925"/>
            <a:ext cx="8529370" cy="701992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7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5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8" y="19186"/>
                  </a:lnTo>
                  <a:lnTo>
                    <a:pt x="5040254" y="27063"/>
                  </a:lnTo>
                  <a:lnTo>
                    <a:pt x="4991124" y="35720"/>
                  </a:lnTo>
                  <a:lnTo>
                    <a:pt x="4942520" y="45147"/>
                  </a:lnTo>
                  <a:lnTo>
                    <a:pt x="4894437" y="55334"/>
                  </a:lnTo>
                  <a:lnTo>
                    <a:pt x="4846867" y="66272"/>
                  </a:lnTo>
                  <a:lnTo>
                    <a:pt x="4799805" y="77951"/>
                  </a:lnTo>
                  <a:lnTo>
                    <a:pt x="4753244" y="90362"/>
                  </a:lnTo>
                  <a:lnTo>
                    <a:pt x="4707176" y="103496"/>
                  </a:lnTo>
                  <a:lnTo>
                    <a:pt x="4661597" y="117342"/>
                  </a:lnTo>
                  <a:lnTo>
                    <a:pt x="4616499" y="131892"/>
                  </a:lnTo>
                  <a:lnTo>
                    <a:pt x="4571876" y="147135"/>
                  </a:lnTo>
                  <a:lnTo>
                    <a:pt x="4527721" y="163063"/>
                  </a:lnTo>
                  <a:lnTo>
                    <a:pt x="4484029" y="179666"/>
                  </a:lnTo>
                  <a:lnTo>
                    <a:pt x="4440791" y="196933"/>
                  </a:lnTo>
                  <a:lnTo>
                    <a:pt x="4398002" y="214857"/>
                  </a:lnTo>
                  <a:lnTo>
                    <a:pt x="4355655" y="233427"/>
                  </a:lnTo>
                  <a:lnTo>
                    <a:pt x="4313745" y="252634"/>
                  </a:lnTo>
                  <a:lnTo>
                    <a:pt x="4272263" y="272468"/>
                  </a:lnTo>
                  <a:lnTo>
                    <a:pt x="4231205" y="292920"/>
                  </a:lnTo>
                  <a:lnTo>
                    <a:pt x="4190562" y="313980"/>
                  </a:lnTo>
                  <a:lnTo>
                    <a:pt x="4150330" y="335639"/>
                  </a:lnTo>
                  <a:lnTo>
                    <a:pt x="4110500" y="357887"/>
                  </a:lnTo>
                  <a:lnTo>
                    <a:pt x="4071068" y="380715"/>
                  </a:lnTo>
                  <a:lnTo>
                    <a:pt x="4032026" y="404113"/>
                  </a:lnTo>
                  <a:lnTo>
                    <a:pt x="3993367" y="428072"/>
                  </a:lnTo>
                  <a:lnTo>
                    <a:pt x="3955086" y="452582"/>
                  </a:lnTo>
                  <a:lnTo>
                    <a:pt x="3917175" y="477634"/>
                  </a:lnTo>
                  <a:lnTo>
                    <a:pt x="3879629" y="503218"/>
                  </a:lnTo>
                  <a:lnTo>
                    <a:pt x="3842441" y="529325"/>
                  </a:lnTo>
                  <a:lnTo>
                    <a:pt x="3805604" y="555945"/>
                  </a:lnTo>
                  <a:lnTo>
                    <a:pt x="3769111" y="583069"/>
                  </a:lnTo>
                  <a:lnTo>
                    <a:pt x="3732957" y="610687"/>
                  </a:lnTo>
                  <a:lnTo>
                    <a:pt x="3697135" y="638790"/>
                  </a:lnTo>
                  <a:lnTo>
                    <a:pt x="3661638" y="667368"/>
                  </a:lnTo>
                  <a:lnTo>
                    <a:pt x="3626459" y="696412"/>
                  </a:lnTo>
                  <a:lnTo>
                    <a:pt x="3591593" y="725911"/>
                  </a:lnTo>
                  <a:lnTo>
                    <a:pt x="3557032" y="755858"/>
                  </a:lnTo>
                  <a:lnTo>
                    <a:pt x="3522771" y="786242"/>
                  </a:lnTo>
                  <a:lnTo>
                    <a:pt x="3488803" y="817053"/>
                  </a:lnTo>
                  <a:lnTo>
                    <a:pt x="3455121" y="848283"/>
                  </a:lnTo>
                  <a:lnTo>
                    <a:pt x="3421718" y="879922"/>
                  </a:lnTo>
                  <a:lnTo>
                    <a:pt x="3388589" y="911959"/>
                  </a:lnTo>
                  <a:lnTo>
                    <a:pt x="3355726" y="944386"/>
                  </a:lnTo>
                  <a:lnTo>
                    <a:pt x="3323124" y="977194"/>
                  </a:lnTo>
                  <a:lnTo>
                    <a:pt x="3290775" y="1010372"/>
                  </a:lnTo>
                  <a:lnTo>
                    <a:pt x="3258674" y="1043911"/>
                  </a:lnTo>
                  <a:lnTo>
                    <a:pt x="3226813" y="1077802"/>
                  </a:lnTo>
                  <a:lnTo>
                    <a:pt x="3195186" y="1112035"/>
                  </a:lnTo>
                  <a:lnTo>
                    <a:pt x="3163788" y="1146601"/>
                  </a:lnTo>
                  <a:lnTo>
                    <a:pt x="3132610" y="1181490"/>
                  </a:lnTo>
                  <a:lnTo>
                    <a:pt x="3101647" y="1216692"/>
                  </a:lnTo>
                  <a:lnTo>
                    <a:pt x="3070892" y="1252199"/>
                  </a:lnTo>
                  <a:lnTo>
                    <a:pt x="3040339" y="1288000"/>
                  </a:lnTo>
                  <a:lnTo>
                    <a:pt x="3009981" y="1324087"/>
                  </a:lnTo>
                  <a:lnTo>
                    <a:pt x="2979812" y="1360449"/>
                  </a:lnTo>
                  <a:lnTo>
                    <a:pt x="2949825" y="1397077"/>
                  </a:lnTo>
                  <a:lnTo>
                    <a:pt x="2920014" y="1433961"/>
                  </a:lnTo>
                  <a:lnTo>
                    <a:pt x="2890371" y="1471093"/>
                  </a:lnTo>
                  <a:lnTo>
                    <a:pt x="2860892" y="1508463"/>
                  </a:lnTo>
                  <a:lnTo>
                    <a:pt x="2831568" y="1546060"/>
                  </a:lnTo>
                  <a:lnTo>
                    <a:pt x="2802395" y="1583876"/>
                  </a:lnTo>
                  <a:lnTo>
                    <a:pt x="2773364" y="1621902"/>
                  </a:lnTo>
                  <a:lnTo>
                    <a:pt x="2744470" y="1660126"/>
                  </a:lnTo>
                  <a:lnTo>
                    <a:pt x="2715707" y="1698541"/>
                  </a:lnTo>
                  <a:lnTo>
                    <a:pt x="2687066" y="1737137"/>
                  </a:lnTo>
                  <a:lnTo>
                    <a:pt x="2658544" y="1775903"/>
                  </a:lnTo>
                  <a:lnTo>
                    <a:pt x="2630131" y="1814831"/>
                  </a:lnTo>
                  <a:lnTo>
                    <a:pt x="2601823" y="1853912"/>
                  </a:lnTo>
                  <a:lnTo>
                    <a:pt x="2573613" y="1893134"/>
                  </a:lnTo>
                  <a:lnTo>
                    <a:pt x="2545493" y="1932490"/>
                  </a:lnTo>
                  <a:lnTo>
                    <a:pt x="2517458" y="1971969"/>
                  </a:lnTo>
                  <a:lnTo>
                    <a:pt x="2489502" y="2011563"/>
                  </a:lnTo>
                  <a:lnTo>
                    <a:pt x="2461617" y="2051261"/>
                  </a:lnTo>
                  <a:lnTo>
                    <a:pt x="2433797" y="2091054"/>
                  </a:lnTo>
                  <a:lnTo>
                    <a:pt x="2406036" y="2130932"/>
                  </a:lnTo>
                  <a:lnTo>
                    <a:pt x="2378326" y="2170887"/>
                  </a:lnTo>
                  <a:lnTo>
                    <a:pt x="2350663" y="2210908"/>
                  </a:lnTo>
                  <a:lnTo>
                    <a:pt x="2323039" y="2250986"/>
                  </a:lnTo>
                  <a:lnTo>
                    <a:pt x="2295447" y="2291111"/>
                  </a:lnTo>
                  <a:lnTo>
                    <a:pt x="2267881" y="2331275"/>
                  </a:lnTo>
                  <a:lnTo>
                    <a:pt x="2240335" y="2371467"/>
                  </a:lnTo>
                  <a:lnTo>
                    <a:pt x="2212802" y="2411678"/>
                  </a:lnTo>
                  <a:lnTo>
                    <a:pt x="2185275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3"/>
                  </a:lnTo>
                  <a:lnTo>
                    <a:pt x="2019888" y="2692891"/>
                  </a:lnTo>
                  <a:lnTo>
                    <a:pt x="1992224" y="2732913"/>
                  </a:lnTo>
                  <a:lnTo>
                    <a:pt x="1964515" y="2772867"/>
                  </a:lnTo>
                  <a:lnTo>
                    <a:pt x="1936754" y="2812746"/>
                  </a:lnTo>
                  <a:lnTo>
                    <a:pt x="1908934" y="2852539"/>
                  </a:lnTo>
                  <a:lnTo>
                    <a:pt x="1881049" y="2892237"/>
                  </a:lnTo>
                  <a:lnTo>
                    <a:pt x="1853093" y="2931831"/>
                  </a:lnTo>
                  <a:lnTo>
                    <a:pt x="1825058" y="2971311"/>
                  </a:lnTo>
                  <a:lnTo>
                    <a:pt x="1796939" y="3010667"/>
                  </a:lnTo>
                  <a:lnTo>
                    <a:pt x="1768728" y="3049890"/>
                  </a:lnTo>
                  <a:lnTo>
                    <a:pt x="1740420" y="3088970"/>
                  </a:lnTo>
                  <a:lnTo>
                    <a:pt x="1712008" y="3127898"/>
                  </a:lnTo>
                  <a:lnTo>
                    <a:pt x="1683485" y="3166665"/>
                  </a:lnTo>
                  <a:lnTo>
                    <a:pt x="1654845" y="3205261"/>
                  </a:lnTo>
                  <a:lnTo>
                    <a:pt x="1626081" y="3243676"/>
                  </a:lnTo>
                  <a:lnTo>
                    <a:pt x="1597188" y="3281901"/>
                  </a:lnTo>
                  <a:lnTo>
                    <a:pt x="1568157" y="3319926"/>
                  </a:lnTo>
                  <a:lnTo>
                    <a:pt x="1538984" y="3357742"/>
                  </a:lnTo>
                  <a:lnTo>
                    <a:pt x="1509661" y="3395340"/>
                  </a:lnTo>
                  <a:lnTo>
                    <a:pt x="1480181" y="3432709"/>
                  </a:lnTo>
                  <a:lnTo>
                    <a:pt x="1450539" y="3469841"/>
                  </a:lnTo>
                  <a:lnTo>
                    <a:pt x="1420728" y="3506726"/>
                  </a:lnTo>
                  <a:lnTo>
                    <a:pt x="1390742" y="3543354"/>
                  </a:lnTo>
                  <a:lnTo>
                    <a:pt x="1360573" y="3579716"/>
                  </a:lnTo>
                  <a:lnTo>
                    <a:pt x="1330215" y="3615803"/>
                  </a:lnTo>
                  <a:lnTo>
                    <a:pt x="1299662" y="3651604"/>
                  </a:lnTo>
                  <a:lnTo>
                    <a:pt x="1268908" y="3687111"/>
                  </a:lnTo>
                  <a:lnTo>
                    <a:pt x="1237946" y="3722314"/>
                  </a:lnTo>
                  <a:lnTo>
                    <a:pt x="1206768" y="3757202"/>
                  </a:lnTo>
                  <a:lnTo>
                    <a:pt x="1175370" y="3791768"/>
                  </a:lnTo>
                  <a:lnTo>
                    <a:pt x="1143744" y="3826001"/>
                  </a:lnTo>
                  <a:lnTo>
                    <a:pt x="1111884" y="3859892"/>
                  </a:lnTo>
                  <a:lnTo>
                    <a:pt x="1079783" y="3893432"/>
                  </a:lnTo>
                  <a:lnTo>
                    <a:pt x="1047435" y="3926610"/>
                  </a:lnTo>
                  <a:lnTo>
                    <a:pt x="1014833" y="3959417"/>
                  </a:lnTo>
                  <a:lnTo>
                    <a:pt x="981971" y="3991844"/>
                  </a:lnTo>
                  <a:lnTo>
                    <a:pt x="948842" y="4023882"/>
                  </a:lnTo>
                  <a:lnTo>
                    <a:pt x="915441" y="4055520"/>
                  </a:lnTo>
                  <a:lnTo>
                    <a:pt x="881759" y="4086750"/>
                  </a:lnTo>
                  <a:lnTo>
                    <a:pt x="847791" y="4117562"/>
                  </a:lnTo>
                  <a:lnTo>
                    <a:pt x="813531" y="4147946"/>
                  </a:lnTo>
                  <a:lnTo>
                    <a:pt x="778971" y="4177892"/>
                  </a:lnTo>
                  <a:lnTo>
                    <a:pt x="744106" y="4207392"/>
                  </a:lnTo>
                  <a:lnTo>
                    <a:pt x="708929" y="4236436"/>
                  </a:lnTo>
                  <a:lnTo>
                    <a:pt x="673432" y="4265014"/>
                  </a:lnTo>
                  <a:lnTo>
                    <a:pt x="637611" y="4293117"/>
                  </a:lnTo>
                  <a:lnTo>
                    <a:pt x="601458" y="4320735"/>
                  </a:lnTo>
                  <a:lnTo>
                    <a:pt x="564967" y="4347859"/>
                  </a:lnTo>
                  <a:lnTo>
                    <a:pt x="528130" y="4374479"/>
                  </a:lnTo>
                  <a:lnTo>
                    <a:pt x="490943" y="4400586"/>
                  </a:lnTo>
                  <a:lnTo>
                    <a:pt x="453398" y="4426170"/>
                  </a:lnTo>
                  <a:lnTo>
                    <a:pt x="415489" y="4451222"/>
                  </a:lnTo>
                  <a:lnTo>
                    <a:pt x="377209" y="4475732"/>
                  </a:lnTo>
                  <a:lnTo>
                    <a:pt x="338552" y="4499691"/>
                  </a:lnTo>
                  <a:lnTo>
                    <a:pt x="299511" y="4523089"/>
                  </a:lnTo>
                  <a:lnTo>
                    <a:pt x="260080" y="4545917"/>
                  </a:lnTo>
                  <a:lnTo>
                    <a:pt x="220252" y="4568165"/>
                  </a:lnTo>
                  <a:lnTo>
                    <a:pt x="180021" y="4589824"/>
                  </a:lnTo>
                  <a:lnTo>
                    <a:pt x="139380" y="4610884"/>
                  </a:lnTo>
                  <a:lnTo>
                    <a:pt x="98323" y="4631335"/>
                  </a:lnTo>
                  <a:lnTo>
                    <a:pt x="56844" y="4651169"/>
                  </a:lnTo>
                  <a:lnTo>
                    <a:pt x="14935" y="4670376"/>
                  </a:lnTo>
                  <a:lnTo>
                    <a:pt x="0" y="4676926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351" y="3518230"/>
            <a:ext cx="2765729" cy="3438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06" y="5223205"/>
            <a:ext cx="1819008" cy="343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2445" y="5258498"/>
            <a:ext cx="1604048" cy="2405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58573" y="4794580"/>
            <a:ext cx="1634096" cy="3438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79299" y="5297373"/>
            <a:ext cx="1024966" cy="26791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12747" y="3429749"/>
            <a:ext cx="7448550" cy="34270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91440" indent="2917190">
              <a:lnSpc>
                <a:spcPct val="101499"/>
              </a:lnSpc>
              <a:spcBef>
                <a:spcPts val="55"/>
              </a:spcBef>
            </a:pPr>
            <a:r>
              <a:rPr sz="2750" spc="225" dirty="0">
                <a:solidFill>
                  <a:srgbClr val="332C2C"/>
                </a:solidFill>
                <a:latin typeface="Century Gothic"/>
                <a:cs typeface="Century Gothic"/>
              </a:rPr>
              <a:t>is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65" dirty="0">
                <a:solidFill>
                  <a:srgbClr val="332C2C"/>
                </a:solidFill>
                <a:latin typeface="Century Gothic"/>
                <a:cs typeface="Century Gothic"/>
              </a:rPr>
              <a:t>a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55" dirty="0">
                <a:solidFill>
                  <a:srgbClr val="332C2C"/>
                </a:solidFill>
                <a:latin typeface="Century Gothic"/>
                <a:cs typeface="Century Gothic"/>
              </a:rPr>
              <a:t>powerful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language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designed</a:t>
            </a:r>
            <a:r>
              <a:rPr sz="2750" spc="5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for</a:t>
            </a:r>
            <a:r>
              <a:rPr sz="2750" spc="5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5" dirty="0">
                <a:solidFill>
                  <a:srgbClr val="332C2C"/>
                </a:solidFill>
                <a:latin typeface="Century Gothic"/>
                <a:cs typeface="Century Gothic"/>
              </a:rPr>
              <a:t>statistical</a:t>
            </a:r>
            <a:r>
              <a:rPr sz="2750" spc="5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5" dirty="0">
                <a:solidFill>
                  <a:srgbClr val="332C2C"/>
                </a:solidFill>
                <a:latin typeface="Century Gothic"/>
                <a:cs typeface="Century Gothic"/>
              </a:rPr>
              <a:t>computing</a:t>
            </a:r>
            <a:r>
              <a:rPr sz="2750" spc="5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Century Gothic"/>
                <a:cs typeface="Century Gothic"/>
              </a:rPr>
              <a:t>and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graphics.</a:t>
            </a: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254" dirty="0">
                <a:solidFill>
                  <a:srgbClr val="332C2C"/>
                </a:solidFill>
                <a:latin typeface="Century Gothic"/>
                <a:cs typeface="Century Gothic"/>
              </a:rPr>
              <a:t>This</a:t>
            </a:r>
            <a:r>
              <a:rPr sz="2750" spc="-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60" dirty="0">
                <a:solidFill>
                  <a:srgbClr val="332C2C"/>
                </a:solidFill>
                <a:latin typeface="Century Gothic"/>
                <a:cs typeface="Century Gothic"/>
              </a:rPr>
              <a:t>presentation</a:t>
            </a:r>
            <a:r>
              <a:rPr sz="2750" spc="-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65" dirty="0">
                <a:solidFill>
                  <a:srgbClr val="332C2C"/>
                </a:solidFill>
                <a:latin typeface="Century Gothic"/>
                <a:cs typeface="Century Gothic"/>
              </a:rPr>
              <a:t>will</a:t>
            </a:r>
            <a:r>
              <a:rPr sz="2750" spc="-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provide</a:t>
            </a:r>
            <a:r>
              <a:rPr sz="2750" spc="-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Century Gothic"/>
                <a:cs typeface="Century Gothic"/>
              </a:rPr>
              <a:t>an </a:t>
            </a:r>
            <a:r>
              <a:rPr sz="2750" spc="170" dirty="0">
                <a:solidFill>
                  <a:srgbClr val="332C2C"/>
                </a:solidFill>
                <a:latin typeface="Century Gothic"/>
                <a:cs typeface="Century Gothic"/>
              </a:rPr>
              <a:t>in-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depth</a:t>
            </a:r>
            <a:r>
              <a:rPr sz="2750" spc="2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overview</a:t>
            </a:r>
            <a:r>
              <a:rPr sz="2750" spc="2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of</a:t>
            </a:r>
            <a:r>
              <a:rPr sz="2750" spc="2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85" dirty="0">
                <a:solidFill>
                  <a:srgbClr val="332C2C"/>
                </a:solidFill>
                <a:latin typeface="Century Gothic"/>
                <a:cs typeface="Century Gothic"/>
              </a:rPr>
              <a:t>its</a:t>
            </a:r>
            <a:endParaRPr sz="2750">
              <a:latin typeface="Century Gothic"/>
              <a:cs typeface="Century Gothic"/>
            </a:endParaRPr>
          </a:p>
          <a:p>
            <a:pPr marL="1624330">
              <a:lnSpc>
                <a:spcPct val="100000"/>
              </a:lnSpc>
              <a:spcBef>
                <a:spcPts val="75"/>
              </a:spcBef>
              <a:tabLst>
                <a:tab pos="3621404" algn="l"/>
                <a:tab pos="5591810" algn="l"/>
              </a:tabLst>
            </a:pPr>
            <a:r>
              <a:rPr sz="2750" spc="-50" dirty="0">
                <a:solidFill>
                  <a:srgbClr val="332C2C"/>
                </a:solidFill>
                <a:latin typeface="Century Gothic"/>
                <a:cs typeface="Century Gothic"/>
              </a:rPr>
              <a:t>,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	</a:t>
            </a:r>
            <a:r>
              <a:rPr sz="2750" spc="-190" dirty="0">
                <a:solidFill>
                  <a:srgbClr val="332C2C"/>
                </a:solidFill>
                <a:latin typeface="Century Gothic"/>
                <a:cs typeface="Century Gothic"/>
              </a:rPr>
              <a:t>,</a:t>
            </a:r>
            <a:r>
              <a:rPr sz="2750" spc="-3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Century Gothic"/>
                <a:cs typeface="Century Gothic"/>
              </a:rPr>
              <a:t>and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	</a:t>
            </a:r>
            <a:r>
              <a:rPr sz="2750" spc="-50" dirty="0">
                <a:solidFill>
                  <a:srgbClr val="332C2C"/>
                </a:solidFill>
                <a:latin typeface="Century Gothic"/>
                <a:cs typeface="Century Gothic"/>
              </a:rPr>
              <a:t>.</a:t>
            </a:r>
            <a:endParaRPr sz="2750">
              <a:latin typeface="Century Gothic"/>
              <a:cs typeface="Century Gothic"/>
            </a:endParaRPr>
          </a:p>
          <a:p>
            <a:pPr marL="12700" marR="5080" algn="just">
              <a:lnSpc>
                <a:spcPts val="3379"/>
              </a:lnSpc>
              <a:spcBef>
                <a:spcPts val="10"/>
              </a:spcBef>
            </a:pPr>
            <a:r>
              <a:rPr sz="2750" spc="100" dirty="0">
                <a:solidFill>
                  <a:srgbClr val="332C2C"/>
                </a:solidFill>
                <a:latin typeface="Century Gothic"/>
                <a:cs typeface="Century Gothic"/>
              </a:rPr>
              <a:t>Understanding</a:t>
            </a:r>
            <a:r>
              <a:rPr sz="2750" spc="-6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these</a:t>
            </a:r>
            <a:r>
              <a:rPr sz="2750" spc="-5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concepts</a:t>
            </a:r>
            <a:r>
              <a:rPr sz="2750" spc="-5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225" dirty="0">
                <a:solidFill>
                  <a:srgbClr val="332C2C"/>
                </a:solidFill>
                <a:latin typeface="Century Gothic"/>
                <a:cs typeface="Century Gothic"/>
              </a:rPr>
              <a:t>is</a:t>
            </a:r>
            <a:r>
              <a:rPr sz="2750" spc="-5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essential for</a:t>
            </a:r>
            <a:r>
              <a:rPr sz="2750" spc="-9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effective</a:t>
            </a:r>
            <a:r>
              <a:rPr sz="2750" spc="-9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85" dirty="0">
                <a:solidFill>
                  <a:srgbClr val="332C2C"/>
                </a:solidFill>
                <a:latin typeface="Century Gothic"/>
                <a:cs typeface="Century Gothic"/>
              </a:rPr>
              <a:t>data</a:t>
            </a:r>
            <a:r>
              <a:rPr sz="2750" spc="-9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65" dirty="0">
                <a:solidFill>
                  <a:srgbClr val="332C2C"/>
                </a:solidFill>
                <a:latin typeface="Century Gothic"/>
                <a:cs typeface="Century Gothic"/>
              </a:rPr>
              <a:t>analysis</a:t>
            </a:r>
            <a:r>
              <a:rPr sz="2750" spc="-9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and</a:t>
            </a:r>
            <a:r>
              <a:rPr sz="2750" spc="-9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visualization </a:t>
            </a:r>
            <a:r>
              <a:rPr sz="2750" spc="180" dirty="0">
                <a:solidFill>
                  <a:srgbClr val="332C2C"/>
                </a:solidFill>
                <a:latin typeface="Century Gothic"/>
                <a:cs typeface="Century Gothic"/>
              </a:rPr>
              <a:t>in</a:t>
            </a:r>
            <a:r>
              <a:rPr sz="2750" spc="-3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20" dirty="0">
                <a:solidFill>
                  <a:srgbClr val="332C2C"/>
                </a:solidFill>
                <a:latin typeface="Century Gothic"/>
                <a:cs typeface="Century Gothic"/>
              </a:rPr>
              <a:t>R.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90271" y="1482598"/>
            <a:ext cx="755523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b="0" spc="120" dirty="0">
                <a:solidFill>
                  <a:srgbClr val="332C2C"/>
                </a:solidFill>
                <a:latin typeface="Garamond"/>
                <a:cs typeface="Garamond"/>
              </a:rPr>
              <a:t>Introduction</a:t>
            </a:r>
            <a:r>
              <a:rPr sz="4550" b="0" spc="-23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550" b="0" dirty="0">
                <a:solidFill>
                  <a:srgbClr val="332C2C"/>
                </a:solidFill>
                <a:latin typeface="Garamond"/>
                <a:cs typeface="Garamond"/>
              </a:rPr>
              <a:t>to</a:t>
            </a:r>
            <a:r>
              <a:rPr sz="4550" b="0" spc="-23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550" b="0" spc="-150" dirty="0">
                <a:solidFill>
                  <a:srgbClr val="332C2C"/>
                </a:solidFill>
                <a:latin typeface="Garamond"/>
                <a:cs typeface="Garamond"/>
              </a:rPr>
              <a:t>R</a:t>
            </a:r>
            <a:r>
              <a:rPr sz="4550" b="0" spc="-229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550" b="0" spc="130" dirty="0">
                <a:solidFill>
                  <a:srgbClr val="332C2C"/>
                </a:solidFill>
                <a:latin typeface="Garamond"/>
                <a:cs typeface="Garamond"/>
              </a:rPr>
              <a:t>Programming</a:t>
            </a:r>
            <a:endParaRPr sz="45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51117" y="1032319"/>
            <a:ext cx="574230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0" dirty="0"/>
              <a:t>Event</a:t>
            </a:r>
            <a:r>
              <a:rPr spc="-385" dirty="0"/>
              <a:t> </a:t>
            </a:r>
            <a:r>
              <a:rPr spc="-110" dirty="0"/>
              <a:t>Handling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849" y="2641282"/>
            <a:ext cx="142875" cy="142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849" y="5708332"/>
            <a:ext cx="142875" cy="142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19643" y="2342832"/>
            <a:ext cx="15320010" cy="67748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40"/>
              </a:spcBef>
            </a:pPr>
            <a:r>
              <a:rPr sz="3950" spc="-25" dirty="0">
                <a:latin typeface="Garamond"/>
                <a:cs typeface="Garamond"/>
              </a:rPr>
              <a:t>Event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handling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-125" dirty="0">
                <a:latin typeface="Garamond"/>
                <a:cs typeface="Garamond"/>
              </a:rPr>
              <a:t>R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enables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the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creation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-70" dirty="0">
                <a:latin typeface="Garamond"/>
                <a:cs typeface="Garamond"/>
              </a:rPr>
              <a:t>of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interactive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applications,</a:t>
            </a:r>
            <a:r>
              <a:rPr sz="3950" spc="-190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where</a:t>
            </a:r>
            <a:r>
              <a:rPr sz="3950" spc="60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user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actions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can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trigger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85" dirty="0">
                <a:latin typeface="Garamond"/>
                <a:cs typeface="Garamond"/>
              </a:rPr>
              <a:t>specific</a:t>
            </a:r>
            <a:r>
              <a:rPr sz="3950" spc="55" dirty="0">
                <a:latin typeface="Garamond"/>
                <a:cs typeface="Garamond"/>
              </a:rPr>
              <a:t> </a:t>
            </a:r>
            <a:r>
              <a:rPr sz="3950" spc="114" dirty="0">
                <a:latin typeface="Garamond"/>
                <a:cs typeface="Garamond"/>
              </a:rPr>
              <a:t>responses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within</a:t>
            </a:r>
            <a:r>
              <a:rPr sz="3950" spc="55" dirty="0">
                <a:latin typeface="Garamond"/>
                <a:cs typeface="Garamond"/>
              </a:rPr>
              <a:t> </a:t>
            </a:r>
            <a:r>
              <a:rPr sz="3950" spc="254" dirty="0">
                <a:latin typeface="Garamond"/>
                <a:cs typeface="Garamond"/>
              </a:rPr>
              <a:t>a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00" dirty="0">
                <a:latin typeface="Garamond"/>
                <a:cs typeface="Garamond"/>
              </a:rPr>
              <a:t>program.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This</a:t>
            </a:r>
            <a:r>
              <a:rPr sz="3950" spc="5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feature</a:t>
            </a:r>
            <a:r>
              <a:rPr sz="3950" spc="9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is</a:t>
            </a:r>
            <a:r>
              <a:rPr sz="3950" spc="1580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crucial</a:t>
            </a:r>
            <a:r>
              <a:rPr sz="3950" spc="1575" dirty="0">
                <a:latin typeface="Garamond"/>
                <a:cs typeface="Garamond"/>
              </a:rPr>
              <a:t> </a:t>
            </a:r>
            <a:r>
              <a:rPr sz="3950" spc="30" dirty="0">
                <a:latin typeface="Garamond"/>
                <a:cs typeface="Garamond"/>
              </a:rPr>
              <a:t>for</a:t>
            </a:r>
            <a:r>
              <a:rPr sz="3950" spc="1575" dirty="0">
                <a:latin typeface="Garamond"/>
                <a:cs typeface="Garamond"/>
              </a:rPr>
              <a:t> </a:t>
            </a:r>
            <a:r>
              <a:rPr sz="3950" spc="114" dirty="0">
                <a:latin typeface="Garamond"/>
                <a:cs typeface="Garamond"/>
              </a:rPr>
              <a:t>developing</a:t>
            </a:r>
            <a:r>
              <a:rPr sz="3950" spc="1580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user-</a:t>
            </a:r>
            <a:r>
              <a:rPr sz="3950" spc="160" dirty="0">
                <a:latin typeface="Garamond"/>
                <a:cs typeface="Garamond"/>
              </a:rPr>
              <a:t>friendly</a:t>
            </a:r>
            <a:r>
              <a:rPr sz="3950" spc="157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graphical</a:t>
            </a:r>
            <a:r>
              <a:rPr sz="3950" spc="1575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applications</a:t>
            </a:r>
            <a:r>
              <a:rPr sz="3950" spc="158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using</a:t>
            </a:r>
            <a:r>
              <a:rPr sz="3950" spc="105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packages</a:t>
            </a:r>
            <a:r>
              <a:rPr sz="3950" spc="-235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such</a:t>
            </a:r>
            <a:r>
              <a:rPr sz="3950" spc="-235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as</a:t>
            </a:r>
            <a:r>
              <a:rPr sz="3950" spc="-240" dirty="0">
                <a:latin typeface="Garamond"/>
                <a:cs typeface="Garamond"/>
              </a:rPr>
              <a:t> </a:t>
            </a:r>
            <a:r>
              <a:rPr sz="3950" spc="-1225" dirty="0">
                <a:latin typeface="Garamond"/>
                <a:cs typeface="Garamond"/>
              </a:rPr>
              <a:t>s</a:t>
            </a:r>
            <a:r>
              <a:rPr sz="3950" spc="-60" dirty="0">
                <a:latin typeface="Garamond"/>
                <a:cs typeface="Garamond"/>
              </a:rPr>
              <a:t>`</a:t>
            </a:r>
            <a:r>
              <a:rPr sz="3950" spc="210" dirty="0">
                <a:latin typeface="Garamond"/>
                <a:cs typeface="Garamond"/>
              </a:rPr>
              <a:t>hiny</a:t>
            </a:r>
            <a:r>
              <a:rPr sz="3950" spc="-600" dirty="0">
                <a:latin typeface="Garamond"/>
                <a:cs typeface="Garamond"/>
              </a:rPr>
              <a:t>`</a:t>
            </a:r>
            <a:r>
              <a:rPr sz="3950" spc="210" dirty="0">
                <a:latin typeface="Garamond"/>
                <a:cs typeface="Garamond"/>
              </a:rPr>
              <a:t>an</a:t>
            </a:r>
            <a:r>
              <a:rPr sz="3950" spc="215" dirty="0">
                <a:latin typeface="Garamond"/>
                <a:cs typeface="Garamond"/>
              </a:rPr>
              <a:t>d</a:t>
            </a:r>
            <a:r>
              <a:rPr sz="3950" spc="-235" dirty="0">
                <a:latin typeface="Garamond"/>
                <a:cs typeface="Garamond"/>
              </a:rPr>
              <a:t> </a:t>
            </a:r>
            <a:r>
              <a:rPr sz="3950" spc="-1215" dirty="0">
                <a:latin typeface="Garamond"/>
                <a:cs typeface="Garamond"/>
              </a:rPr>
              <a:t>`</a:t>
            </a:r>
            <a:r>
              <a:rPr sz="3950" spc="95" dirty="0">
                <a:latin typeface="Garamond"/>
                <a:cs typeface="Garamond"/>
              </a:rPr>
              <a:t>R</a:t>
            </a:r>
            <a:r>
              <a:rPr sz="3950" spc="100" dirty="0">
                <a:latin typeface="Garamond"/>
                <a:cs typeface="Garamond"/>
              </a:rPr>
              <a:t>cpp</a:t>
            </a:r>
            <a:r>
              <a:rPr sz="3950" spc="-770" dirty="0">
                <a:latin typeface="Garamond"/>
                <a:cs typeface="Garamond"/>
              </a:rPr>
              <a:t>.</a:t>
            </a:r>
            <a:r>
              <a:rPr sz="3950" spc="100" dirty="0">
                <a:latin typeface="Garamond"/>
                <a:cs typeface="Garamond"/>
              </a:rPr>
              <a:t>`</a:t>
            </a:r>
            <a:endParaRPr sz="395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3950">
              <a:latin typeface="Garamond"/>
              <a:cs typeface="Garamond"/>
            </a:endParaRPr>
          </a:p>
          <a:p>
            <a:pPr marL="12700" marR="5080" algn="just">
              <a:lnSpc>
                <a:spcPct val="102200"/>
              </a:lnSpc>
            </a:pPr>
            <a:r>
              <a:rPr sz="3950" dirty="0">
                <a:latin typeface="Garamond"/>
                <a:cs typeface="Garamond"/>
              </a:rPr>
              <a:t>In,</a:t>
            </a:r>
            <a:r>
              <a:rPr sz="3950" spc="140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event</a:t>
            </a:r>
            <a:r>
              <a:rPr sz="3950" spc="135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handling</a:t>
            </a:r>
            <a:r>
              <a:rPr sz="3950" spc="13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allows</a:t>
            </a:r>
            <a:r>
              <a:rPr sz="3950" spc="140" dirty="0">
                <a:latin typeface="Garamond"/>
                <a:cs typeface="Garamond"/>
              </a:rPr>
              <a:t> the</a:t>
            </a:r>
            <a:r>
              <a:rPr sz="3950" spc="135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application</a:t>
            </a:r>
            <a:r>
              <a:rPr sz="3950" spc="14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140" dirty="0">
                <a:latin typeface="Garamond"/>
                <a:cs typeface="Garamond"/>
              </a:rPr>
              <a:t> </a:t>
            </a:r>
            <a:r>
              <a:rPr sz="3950" spc="114" dirty="0">
                <a:latin typeface="Garamond"/>
                <a:cs typeface="Garamond"/>
              </a:rPr>
              <a:t>respond</a:t>
            </a:r>
            <a:r>
              <a:rPr sz="3950" spc="13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13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user</a:t>
            </a:r>
            <a:r>
              <a:rPr sz="3950" spc="13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interactions, </a:t>
            </a:r>
            <a:r>
              <a:rPr sz="3950" spc="140" dirty="0">
                <a:latin typeface="Garamond"/>
                <a:cs typeface="Garamond"/>
              </a:rPr>
              <a:t>such</a:t>
            </a:r>
            <a:r>
              <a:rPr sz="3950" spc="900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as</a:t>
            </a:r>
            <a:r>
              <a:rPr sz="3950" spc="905" dirty="0">
                <a:latin typeface="Garamond"/>
                <a:cs typeface="Garamond"/>
              </a:rPr>
              <a:t> </a:t>
            </a:r>
            <a:r>
              <a:rPr sz="3950" spc="114" dirty="0">
                <a:latin typeface="Garamond"/>
                <a:cs typeface="Garamond"/>
              </a:rPr>
              <a:t>button</a:t>
            </a:r>
            <a:r>
              <a:rPr sz="3950" spc="905" dirty="0">
                <a:latin typeface="Garamond"/>
                <a:cs typeface="Garamond"/>
              </a:rPr>
              <a:t> </a:t>
            </a:r>
            <a:r>
              <a:rPr sz="3950" spc="75" dirty="0">
                <a:latin typeface="Garamond"/>
                <a:cs typeface="Garamond"/>
              </a:rPr>
              <a:t>clicks,</a:t>
            </a:r>
            <a:r>
              <a:rPr sz="3950" spc="90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slider</a:t>
            </a:r>
            <a:r>
              <a:rPr sz="3950" spc="910" dirty="0">
                <a:latin typeface="Garamond"/>
                <a:cs typeface="Garamond"/>
              </a:rPr>
              <a:t> </a:t>
            </a:r>
            <a:r>
              <a:rPr sz="3950" spc="70" dirty="0">
                <a:latin typeface="Garamond"/>
                <a:cs typeface="Garamond"/>
              </a:rPr>
              <a:t>movements,</a:t>
            </a:r>
            <a:r>
              <a:rPr sz="3950" spc="900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or</a:t>
            </a:r>
            <a:r>
              <a:rPr sz="3950" spc="90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input</a:t>
            </a:r>
            <a:r>
              <a:rPr sz="3950" spc="905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changes.</a:t>
            </a:r>
            <a:r>
              <a:rPr sz="3950" spc="894" dirty="0">
                <a:latin typeface="Garamond"/>
                <a:cs typeface="Garamond"/>
              </a:rPr>
              <a:t> </a:t>
            </a:r>
            <a:r>
              <a:rPr sz="3950" spc="75" dirty="0">
                <a:latin typeface="Garamond"/>
                <a:cs typeface="Garamond"/>
              </a:rPr>
              <a:t>Functions </a:t>
            </a:r>
            <a:r>
              <a:rPr sz="3950" spc="150" dirty="0">
                <a:latin typeface="Garamond"/>
                <a:cs typeface="Garamond"/>
              </a:rPr>
              <a:t>likeandmonitor</a:t>
            </a:r>
            <a:r>
              <a:rPr sz="3950" spc="660" dirty="0">
                <a:latin typeface="Garamond"/>
                <a:cs typeface="Garamond"/>
              </a:rPr>
              <a:t> </a:t>
            </a:r>
            <a:r>
              <a:rPr sz="3950" spc="85" dirty="0">
                <a:latin typeface="Garamond"/>
                <a:cs typeface="Garamond"/>
              </a:rPr>
              <a:t>specific</a:t>
            </a:r>
            <a:r>
              <a:rPr sz="3950" spc="67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user</a:t>
            </a:r>
            <a:r>
              <a:rPr sz="3950" spc="665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actions</a:t>
            </a:r>
            <a:r>
              <a:rPr sz="3950" spc="66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670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trigger</a:t>
            </a:r>
            <a:r>
              <a:rPr sz="3950" spc="665" dirty="0">
                <a:latin typeface="Garamond"/>
                <a:cs typeface="Garamond"/>
              </a:rPr>
              <a:t> </a:t>
            </a:r>
            <a:r>
              <a:rPr sz="3950" spc="65" dirty="0">
                <a:latin typeface="Garamond"/>
                <a:cs typeface="Garamond"/>
              </a:rPr>
              <a:t>code</a:t>
            </a:r>
            <a:r>
              <a:rPr sz="3950" spc="66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675" dirty="0">
                <a:latin typeface="Garamond"/>
                <a:cs typeface="Garamond"/>
              </a:rPr>
              <a:t> </a:t>
            </a:r>
            <a:r>
              <a:rPr sz="3950" spc="90" dirty="0">
                <a:latin typeface="Garamond"/>
                <a:cs typeface="Garamond"/>
              </a:rPr>
              <a:t>execute</a:t>
            </a:r>
            <a:r>
              <a:rPr sz="3950" spc="665" dirty="0">
                <a:latin typeface="Garamond"/>
                <a:cs typeface="Garamond"/>
              </a:rPr>
              <a:t> </a:t>
            </a:r>
            <a:r>
              <a:rPr sz="3950" spc="100" dirty="0">
                <a:latin typeface="Garamond"/>
                <a:cs typeface="Garamond"/>
              </a:rPr>
              <a:t>when </a:t>
            </a:r>
            <a:r>
              <a:rPr sz="3950" spc="95" dirty="0">
                <a:latin typeface="Garamond"/>
                <a:cs typeface="Garamond"/>
              </a:rPr>
              <a:t>those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actions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55" dirty="0">
                <a:latin typeface="Garamond"/>
                <a:cs typeface="Garamond"/>
              </a:rPr>
              <a:t>occur,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enabling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dynamic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interactive</a:t>
            </a:r>
            <a:r>
              <a:rPr sz="3950" spc="-19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user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interfaces.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60" dirty="0">
                <a:latin typeface="Garamond"/>
                <a:cs typeface="Garamond"/>
              </a:rPr>
              <a:t>This </a:t>
            </a:r>
            <a:r>
              <a:rPr sz="3950" spc="125" dirty="0">
                <a:latin typeface="Garamond"/>
                <a:cs typeface="Garamond"/>
              </a:rPr>
              <a:t>event-driven</a:t>
            </a:r>
            <a:r>
              <a:rPr sz="3950" spc="35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behavior</a:t>
            </a:r>
            <a:r>
              <a:rPr sz="3950" spc="3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is</a:t>
            </a:r>
            <a:r>
              <a:rPr sz="3950" spc="30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key</a:t>
            </a:r>
            <a:r>
              <a:rPr sz="3950" spc="4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for</a:t>
            </a:r>
            <a:r>
              <a:rPr sz="3950" spc="30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building</a:t>
            </a:r>
            <a:r>
              <a:rPr sz="3950" spc="40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responsive</a:t>
            </a:r>
            <a:r>
              <a:rPr sz="3950" spc="3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dashboards</a:t>
            </a:r>
            <a:r>
              <a:rPr sz="3950" spc="2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35" dirty="0">
                <a:latin typeface="Garamond"/>
                <a:cs typeface="Garamond"/>
              </a:rPr>
              <a:t> </a:t>
            </a:r>
            <a:r>
              <a:rPr sz="3950" spc="50" dirty="0">
                <a:latin typeface="Garamond"/>
                <a:cs typeface="Garamond"/>
              </a:rPr>
              <a:t>web </a:t>
            </a:r>
            <a:r>
              <a:rPr sz="3950" spc="125" dirty="0">
                <a:latin typeface="Garamond"/>
                <a:cs typeface="Garamond"/>
              </a:rPr>
              <a:t>applications,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making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-130" dirty="0">
                <a:latin typeface="Garamond"/>
                <a:cs typeface="Garamond"/>
              </a:rPr>
              <a:t>R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suitable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for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creating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interactive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analysis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-10" dirty="0">
                <a:latin typeface="Garamond"/>
                <a:cs typeface="Garamond"/>
              </a:rPr>
              <a:t>tools.</a:t>
            </a:r>
            <a:endParaRPr sz="39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6161" y="3299396"/>
            <a:ext cx="142875" cy="1428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3956" y="812127"/>
            <a:ext cx="15712440" cy="46583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14650" marR="4301490" indent="2251710">
              <a:lnSpc>
                <a:spcPct val="100499"/>
              </a:lnSpc>
              <a:spcBef>
                <a:spcPts val="70"/>
              </a:spcBef>
            </a:pPr>
            <a:r>
              <a:rPr spc="-10" dirty="0"/>
              <a:t>Functional </a:t>
            </a:r>
            <a:r>
              <a:rPr spc="-80" dirty="0"/>
              <a:t>programming</a:t>
            </a:r>
            <a:r>
              <a:rPr spc="-335" dirty="0"/>
              <a:t> </a:t>
            </a:r>
            <a:r>
              <a:rPr spc="-10" dirty="0"/>
              <a:t>concepts</a:t>
            </a:r>
          </a:p>
          <a:p>
            <a:pPr marL="12700" marR="5080">
              <a:lnSpc>
                <a:spcPct val="101800"/>
              </a:lnSpc>
              <a:spcBef>
                <a:spcPts val="555"/>
              </a:spcBef>
            </a:pPr>
            <a:r>
              <a:rPr sz="3950" b="0" spc="-130" dirty="0">
                <a:latin typeface="Garamond"/>
                <a:cs typeface="Garamond"/>
              </a:rPr>
              <a:t>R</a:t>
            </a:r>
            <a:r>
              <a:rPr sz="3950" b="0" spc="-215" dirty="0">
                <a:latin typeface="Garamond"/>
                <a:cs typeface="Garamond"/>
              </a:rPr>
              <a:t> </a:t>
            </a:r>
            <a:r>
              <a:rPr sz="3950" b="0" spc="160" dirty="0">
                <a:latin typeface="Garamond"/>
                <a:cs typeface="Garamond"/>
              </a:rPr>
              <a:t>is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75" dirty="0">
                <a:latin typeface="Garamond"/>
                <a:cs typeface="Garamond"/>
              </a:rPr>
              <a:t>built</a:t>
            </a:r>
            <a:r>
              <a:rPr sz="3950" b="0" spc="-215" dirty="0">
                <a:latin typeface="Garamond"/>
                <a:cs typeface="Garamond"/>
              </a:rPr>
              <a:t> </a:t>
            </a:r>
            <a:r>
              <a:rPr sz="3950" b="0" spc="80" dirty="0">
                <a:latin typeface="Garamond"/>
                <a:cs typeface="Garamond"/>
              </a:rPr>
              <a:t>on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30" dirty="0">
                <a:latin typeface="Garamond"/>
                <a:cs typeface="Garamond"/>
              </a:rPr>
              <a:t>functional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30" dirty="0">
                <a:latin typeface="Garamond"/>
                <a:cs typeface="Garamond"/>
              </a:rPr>
              <a:t>programming</a:t>
            </a:r>
            <a:r>
              <a:rPr sz="3950" b="0" spc="-215" dirty="0">
                <a:latin typeface="Garamond"/>
                <a:cs typeface="Garamond"/>
              </a:rPr>
              <a:t> </a:t>
            </a:r>
            <a:r>
              <a:rPr sz="3950" b="0" spc="120" dirty="0">
                <a:latin typeface="Garamond"/>
                <a:cs typeface="Garamond"/>
              </a:rPr>
              <a:t>principles,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40" dirty="0">
                <a:latin typeface="Garamond"/>
                <a:cs typeface="Garamond"/>
              </a:rPr>
              <a:t>allowing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10" dirty="0">
                <a:latin typeface="Garamond"/>
                <a:cs typeface="Garamond"/>
              </a:rPr>
              <a:t>functions</a:t>
            </a:r>
            <a:r>
              <a:rPr sz="3950" b="0" spc="-215" dirty="0">
                <a:latin typeface="Garamond"/>
                <a:cs typeface="Garamond"/>
              </a:rPr>
              <a:t> </a:t>
            </a:r>
            <a:r>
              <a:rPr sz="3950" b="0" dirty="0">
                <a:latin typeface="Garamond"/>
                <a:cs typeface="Garamond"/>
              </a:rPr>
              <a:t>to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95" dirty="0">
                <a:latin typeface="Garamond"/>
                <a:cs typeface="Garamond"/>
              </a:rPr>
              <a:t>be </a:t>
            </a:r>
            <a:r>
              <a:rPr sz="3950" b="0" spc="160" dirty="0">
                <a:latin typeface="Garamond"/>
                <a:cs typeface="Garamond"/>
              </a:rPr>
              <a:t>treated</a:t>
            </a:r>
            <a:r>
              <a:rPr sz="3950" b="0" spc="-215" dirty="0">
                <a:latin typeface="Garamond"/>
                <a:cs typeface="Garamond"/>
              </a:rPr>
              <a:t> </a:t>
            </a:r>
            <a:r>
              <a:rPr sz="3950" b="0" spc="180" dirty="0">
                <a:latin typeface="Garamond"/>
                <a:cs typeface="Garamond"/>
              </a:rPr>
              <a:t>as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95" dirty="0">
                <a:latin typeface="Garamond"/>
                <a:cs typeface="Garamond"/>
              </a:rPr>
              <a:t>first-</a:t>
            </a:r>
            <a:r>
              <a:rPr sz="3950" b="0" spc="140" dirty="0">
                <a:latin typeface="Garamond"/>
                <a:cs typeface="Garamond"/>
              </a:rPr>
              <a:t>class</a:t>
            </a:r>
            <a:r>
              <a:rPr sz="3950" b="0" spc="-215" dirty="0">
                <a:latin typeface="Garamond"/>
                <a:cs typeface="Garamond"/>
              </a:rPr>
              <a:t> </a:t>
            </a:r>
            <a:r>
              <a:rPr sz="3950" b="0" spc="50" dirty="0">
                <a:latin typeface="Garamond"/>
                <a:cs typeface="Garamond"/>
              </a:rPr>
              <a:t>objects.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80" dirty="0">
                <a:latin typeface="Garamond"/>
                <a:cs typeface="Garamond"/>
              </a:rPr>
              <a:t>This</a:t>
            </a:r>
            <a:r>
              <a:rPr sz="3950" b="0" spc="-215" dirty="0">
                <a:latin typeface="Garamond"/>
                <a:cs typeface="Garamond"/>
              </a:rPr>
              <a:t> </a:t>
            </a:r>
            <a:r>
              <a:rPr sz="3950" b="0" spc="160" dirty="0">
                <a:latin typeface="Garamond"/>
                <a:cs typeface="Garamond"/>
              </a:rPr>
              <a:t>enables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30" dirty="0">
                <a:latin typeface="Garamond"/>
                <a:cs typeface="Garamond"/>
              </a:rPr>
              <a:t>higher-</a:t>
            </a:r>
            <a:r>
              <a:rPr sz="3950" b="0" spc="145" dirty="0">
                <a:latin typeface="Garamond"/>
                <a:cs typeface="Garamond"/>
              </a:rPr>
              <a:t>order</a:t>
            </a:r>
            <a:r>
              <a:rPr sz="3950" b="0" spc="-215" dirty="0">
                <a:latin typeface="Garamond"/>
                <a:cs typeface="Garamond"/>
              </a:rPr>
              <a:t> </a:t>
            </a:r>
            <a:r>
              <a:rPr sz="3950" b="0" spc="70" dirty="0">
                <a:latin typeface="Garamond"/>
                <a:cs typeface="Garamond"/>
              </a:rPr>
              <a:t>functions,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65" dirty="0">
                <a:latin typeface="Garamond"/>
                <a:cs typeface="Garamond"/>
              </a:rPr>
              <a:t>enabling </a:t>
            </a:r>
            <a:r>
              <a:rPr sz="3950" b="0" spc="170" dirty="0">
                <a:latin typeface="Garamond"/>
                <a:cs typeface="Garamond"/>
              </a:rPr>
              <a:t>users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dirty="0">
                <a:latin typeface="Garamond"/>
                <a:cs typeface="Garamond"/>
              </a:rPr>
              <a:t>to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45" dirty="0">
                <a:latin typeface="Garamond"/>
                <a:cs typeface="Garamond"/>
              </a:rPr>
              <a:t>pass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10" dirty="0">
                <a:latin typeface="Garamond"/>
                <a:cs typeface="Garamond"/>
              </a:rPr>
              <a:t>functions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80" dirty="0">
                <a:latin typeface="Garamond"/>
                <a:cs typeface="Garamond"/>
              </a:rPr>
              <a:t>as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55" dirty="0">
                <a:latin typeface="Garamond"/>
                <a:cs typeface="Garamond"/>
              </a:rPr>
              <a:t>arguments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200" dirty="0">
                <a:latin typeface="Garamond"/>
                <a:cs typeface="Garamond"/>
              </a:rPr>
              <a:t>and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50" dirty="0">
                <a:latin typeface="Garamond"/>
                <a:cs typeface="Garamond"/>
              </a:rPr>
              <a:t>utilize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120" dirty="0">
                <a:latin typeface="Garamond"/>
                <a:cs typeface="Garamond"/>
              </a:rPr>
              <a:t>closures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dirty="0">
                <a:latin typeface="Garamond"/>
                <a:cs typeface="Garamond"/>
              </a:rPr>
              <a:t>for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95" dirty="0">
                <a:latin typeface="Garamond"/>
                <a:cs typeface="Garamond"/>
              </a:rPr>
              <a:t>more</a:t>
            </a:r>
            <a:r>
              <a:rPr sz="3950" b="0" spc="-210" dirty="0">
                <a:latin typeface="Garamond"/>
                <a:cs typeface="Garamond"/>
              </a:rPr>
              <a:t> </a:t>
            </a:r>
            <a:r>
              <a:rPr sz="3950" b="0" spc="75" dirty="0">
                <a:latin typeface="Garamond"/>
                <a:cs typeface="Garamond"/>
              </a:rPr>
              <a:t>expressive </a:t>
            </a:r>
            <a:r>
              <a:rPr sz="3950" b="0" spc="110" dirty="0">
                <a:latin typeface="Garamond"/>
                <a:cs typeface="Garamond"/>
              </a:rPr>
              <a:t>programming.</a:t>
            </a:r>
            <a:endParaRPr sz="3950">
              <a:latin typeface="Garamond"/>
              <a:cs typeface="Garamond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6161" y="6366446"/>
            <a:ext cx="142875" cy="142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83956" y="6067996"/>
            <a:ext cx="15537815" cy="30886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25"/>
              </a:spcBef>
            </a:pPr>
            <a:r>
              <a:rPr sz="3950" spc="-130" dirty="0">
                <a:latin typeface="Garamond"/>
                <a:cs typeface="Garamond"/>
              </a:rPr>
              <a:t>R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is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40" dirty="0">
                <a:latin typeface="Garamond"/>
                <a:cs typeface="Garamond"/>
              </a:rPr>
              <a:t>well-</a:t>
            </a:r>
            <a:r>
              <a:rPr sz="3950" spc="145" dirty="0">
                <a:latin typeface="Garamond"/>
                <a:cs typeface="Garamond"/>
              </a:rPr>
              <a:t>suited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for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functional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programming,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as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60" dirty="0">
                <a:latin typeface="Garamond"/>
                <a:cs typeface="Garamond"/>
              </a:rPr>
              <a:t>we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have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discussed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00" dirty="0">
                <a:latin typeface="Garamond"/>
                <a:cs typeface="Garamond"/>
              </a:rPr>
              <a:t>functions </a:t>
            </a:r>
            <a:r>
              <a:rPr sz="3950" spc="190" dirty="0">
                <a:latin typeface="Garamond"/>
                <a:cs typeface="Garamond"/>
              </a:rPr>
              <a:t>are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treated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as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first-</a:t>
            </a:r>
            <a:r>
              <a:rPr sz="3950" spc="140" dirty="0">
                <a:latin typeface="Garamond"/>
                <a:cs typeface="Garamond"/>
              </a:rPr>
              <a:t>class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90" dirty="0">
                <a:latin typeface="Garamond"/>
                <a:cs typeface="Garamond"/>
              </a:rPr>
              <a:t>citizens,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meaning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they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can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be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assigned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variables, </a:t>
            </a:r>
            <a:r>
              <a:rPr sz="3950" spc="145" dirty="0">
                <a:latin typeface="Garamond"/>
                <a:cs typeface="Garamond"/>
              </a:rPr>
              <a:t>passed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as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arguments,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195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returned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from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other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85" dirty="0">
                <a:latin typeface="Garamond"/>
                <a:cs typeface="Garamond"/>
              </a:rPr>
              <a:t>functions.</a:t>
            </a:r>
            <a:r>
              <a:rPr sz="3950" spc="-195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This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allows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for</a:t>
            </a:r>
            <a:r>
              <a:rPr sz="3950" spc="-19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the </a:t>
            </a:r>
            <a:r>
              <a:rPr sz="3950" spc="135" dirty="0">
                <a:latin typeface="Garamond"/>
                <a:cs typeface="Garamond"/>
              </a:rPr>
              <a:t>creation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ofhigher-</a:t>
            </a:r>
            <a:r>
              <a:rPr sz="3950" spc="114" dirty="0">
                <a:latin typeface="Garamond"/>
                <a:cs typeface="Garamond"/>
              </a:rPr>
              <a:t>order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functionsthat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can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accept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other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functions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as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00" dirty="0">
                <a:latin typeface="Garamond"/>
                <a:cs typeface="Garamond"/>
              </a:rPr>
              <a:t>inputs, </a:t>
            </a:r>
            <a:r>
              <a:rPr sz="3950" spc="140" dirty="0">
                <a:latin typeface="Garamond"/>
                <a:cs typeface="Garamond"/>
              </a:rPr>
              <a:t>such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as,,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and,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enabling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90" dirty="0">
                <a:latin typeface="Garamond"/>
                <a:cs typeface="Garamond"/>
              </a:rPr>
              <a:t>concise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75" dirty="0">
                <a:latin typeface="Garamond"/>
                <a:cs typeface="Garamond"/>
              </a:rPr>
              <a:t>efficient</a:t>
            </a:r>
            <a:r>
              <a:rPr sz="3950" spc="-204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-20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manipulation.</a:t>
            </a:r>
            <a:endParaRPr sz="39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25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74" y="0"/>
                </a:moveTo>
                <a:lnTo>
                  <a:pt x="5190861" y="5807"/>
                </a:lnTo>
                <a:lnTo>
                  <a:pt x="5140111" y="12097"/>
                </a:lnTo>
                <a:lnTo>
                  <a:pt x="5089907" y="19186"/>
                </a:lnTo>
                <a:lnTo>
                  <a:pt x="5040243" y="27063"/>
                </a:lnTo>
                <a:lnTo>
                  <a:pt x="4991112" y="35720"/>
                </a:lnTo>
                <a:lnTo>
                  <a:pt x="4942509" y="45147"/>
                </a:lnTo>
                <a:lnTo>
                  <a:pt x="4894425" y="55334"/>
                </a:lnTo>
                <a:lnTo>
                  <a:pt x="4846856" y="66272"/>
                </a:lnTo>
                <a:lnTo>
                  <a:pt x="4799794" y="77951"/>
                </a:lnTo>
                <a:lnTo>
                  <a:pt x="4753232" y="90362"/>
                </a:lnTo>
                <a:lnTo>
                  <a:pt x="4707165" y="103496"/>
                </a:lnTo>
                <a:lnTo>
                  <a:pt x="4661586" y="117342"/>
                </a:lnTo>
                <a:lnTo>
                  <a:pt x="4616488" y="131892"/>
                </a:lnTo>
                <a:lnTo>
                  <a:pt x="4571865" y="147135"/>
                </a:lnTo>
                <a:lnTo>
                  <a:pt x="4527710" y="163063"/>
                </a:lnTo>
                <a:lnTo>
                  <a:pt x="4484017" y="179666"/>
                </a:lnTo>
                <a:lnTo>
                  <a:pt x="4440780" y="196933"/>
                </a:lnTo>
                <a:lnTo>
                  <a:pt x="4397991" y="214857"/>
                </a:lnTo>
                <a:lnTo>
                  <a:pt x="4355644" y="233427"/>
                </a:lnTo>
                <a:lnTo>
                  <a:pt x="4313733" y="252634"/>
                </a:lnTo>
                <a:lnTo>
                  <a:pt x="4272252" y="272468"/>
                </a:lnTo>
                <a:lnTo>
                  <a:pt x="4231193" y="292920"/>
                </a:lnTo>
                <a:lnTo>
                  <a:pt x="4190551" y="313980"/>
                </a:lnTo>
                <a:lnTo>
                  <a:pt x="4150318" y="335639"/>
                </a:lnTo>
                <a:lnTo>
                  <a:pt x="4110489" y="357887"/>
                </a:lnTo>
                <a:lnTo>
                  <a:pt x="4071056" y="380715"/>
                </a:lnTo>
                <a:lnTo>
                  <a:pt x="4032014" y="404113"/>
                </a:lnTo>
                <a:lnTo>
                  <a:pt x="3993356" y="428072"/>
                </a:lnTo>
                <a:lnTo>
                  <a:pt x="3955075" y="452582"/>
                </a:lnTo>
                <a:lnTo>
                  <a:pt x="3917164" y="477634"/>
                </a:lnTo>
                <a:lnTo>
                  <a:pt x="3879618" y="503218"/>
                </a:lnTo>
                <a:lnTo>
                  <a:pt x="3842429" y="529325"/>
                </a:lnTo>
                <a:lnTo>
                  <a:pt x="3805592" y="555945"/>
                </a:lnTo>
                <a:lnTo>
                  <a:pt x="3769100" y="583069"/>
                </a:lnTo>
                <a:lnTo>
                  <a:pt x="3732946" y="610687"/>
                </a:lnTo>
                <a:lnTo>
                  <a:pt x="3697123" y="638790"/>
                </a:lnTo>
                <a:lnTo>
                  <a:pt x="3661626" y="667368"/>
                </a:lnTo>
                <a:lnTo>
                  <a:pt x="3626448" y="696412"/>
                </a:lnTo>
                <a:lnTo>
                  <a:pt x="3591582" y="725911"/>
                </a:lnTo>
                <a:lnTo>
                  <a:pt x="3557021" y="755858"/>
                </a:lnTo>
                <a:lnTo>
                  <a:pt x="3522760" y="786242"/>
                </a:lnTo>
                <a:lnTo>
                  <a:pt x="3488792" y="817053"/>
                </a:lnTo>
                <a:lnTo>
                  <a:pt x="3455109" y="848283"/>
                </a:lnTo>
                <a:lnTo>
                  <a:pt x="3421707" y="879922"/>
                </a:lnTo>
                <a:lnTo>
                  <a:pt x="3388577" y="911959"/>
                </a:lnTo>
                <a:lnTo>
                  <a:pt x="3355715" y="944386"/>
                </a:lnTo>
                <a:lnTo>
                  <a:pt x="3323112" y="977194"/>
                </a:lnTo>
                <a:lnTo>
                  <a:pt x="3290764" y="1010372"/>
                </a:lnTo>
                <a:lnTo>
                  <a:pt x="3258662" y="1043911"/>
                </a:lnTo>
                <a:lnTo>
                  <a:pt x="3226802" y="1077802"/>
                </a:lnTo>
                <a:lnTo>
                  <a:pt x="3195175" y="1112035"/>
                </a:lnTo>
                <a:lnTo>
                  <a:pt x="3163776" y="1146601"/>
                </a:lnTo>
                <a:lnTo>
                  <a:pt x="3132599" y="1181490"/>
                </a:lnTo>
                <a:lnTo>
                  <a:pt x="3101636" y="1216692"/>
                </a:lnTo>
                <a:lnTo>
                  <a:pt x="3070881" y="1252199"/>
                </a:lnTo>
                <a:lnTo>
                  <a:pt x="3040328" y="1288000"/>
                </a:lnTo>
                <a:lnTo>
                  <a:pt x="3009970" y="1324087"/>
                </a:lnTo>
                <a:lnTo>
                  <a:pt x="2979801" y="1360449"/>
                </a:lnTo>
                <a:lnTo>
                  <a:pt x="2949814" y="1397077"/>
                </a:lnTo>
                <a:lnTo>
                  <a:pt x="2920002" y="1433961"/>
                </a:lnTo>
                <a:lnTo>
                  <a:pt x="2890360" y="1471093"/>
                </a:lnTo>
                <a:lnTo>
                  <a:pt x="2860881" y="1508463"/>
                </a:lnTo>
                <a:lnTo>
                  <a:pt x="2831557" y="1546060"/>
                </a:lnTo>
                <a:lnTo>
                  <a:pt x="2802383" y="1583876"/>
                </a:lnTo>
                <a:lnTo>
                  <a:pt x="2773353" y="1621902"/>
                </a:lnTo>
                <a:lnTo>
                  <a:pt x="2744459" y="1660126"/>
                </a:lnTo>
                <a:lnTo>
                  <a:pt x="2715695" y="1698541"/>
                </a:lnTo>
                <a:lnTo>
                  <a:pt x="2687055" y="1737137"/>
                </a:lnTo>
                <a:lnTo>
                  <a:pt x="2658532" y="1775903"/>
                </a:lnTo>
                <a:lnTo>
                  <a:pt x="2630120" y="1814831"/>
                </a:lnTo>
                <a:lnTo>
                  <a:pt x="2601812" y="1853912"/>
                </a:lnTo>
                <a:lnTo>
                  <a:pt x="2573601" y="1893134"/>
                </a:lnTo>
                <a:lnTo>
                  <a:pt x="2545482" y="1932490"/>
                </a:lnTo>
                <a:lnTo>
                  <a:pt x="2517447" y="1971969"/>
                </a:lnTo>
                <a:lnTo>
                  <a:pt x="2489490" y="2011563"/>
                </a:lnTo>
                <a:lnTo>
                  <a:pt x="2461605" y="2051261"/>
                </a:lnTo>
                <a:lnTo>
                  <a:pt x="2433786" y="2091054"/>
                </a:lnTo>
                <a:lnTo>
                  <a:pt x="2406024" y="2130932"/>
                </a:lnTo>
                <a:lnTo>
                  <a:pt x="2378315" y="2170887"/>
                </a:lnTo>
                <a:lnTo>
                  <a:pt x="2350652" y="2210908"/>
                </a:lnTo>
                <a:lnTo>
                  <a:pt x="2323027" y="2250986"/>
                </a:lnTo>
                <a:lnTo>
                  <a:pt x="2295435" y="2291111"/>
                </a:lnTo>
                <a:lnTo>
                  <a:pt x="2267870" y="2331275"/>
                </a:lnTo>
                <a:lnTo>
                  <a:pt x="2240324" y="2371467"/>
                </a:lnTo>
                <a:lnTo>
                  <a:pt x="2212791" y="2411678"/>
                </a:lnTo>
                <a:lnTo>
                  <a:pt x="2185264" y="2451899"/>
                </a:lnTo>
                <a:lnTo>
                  <a:pt x="2157738" y="2492120"/>
                </a:lnTo>
                <a:lnTo>
                  <a:pt x="2130205" y="2532331"/>
                </a:lnTo>
                <a:lnTo>
                  <a:pt x="2102658" y="2572523"/>
                </a:lnTo>
                <a:lnTo>
                  <a:pt x="2075093" y="2612687"/>
                </a:lnTo>
                <a:lnTo>
                  <a:pt x="2047501" y="2652813"/>
                </a:lnTo>
                <a:lnTo>
                  <a:pt x="2019877" y="2692891"/>
                </a:lnTo>
                <a:lnTo>
                  <a:pt x="1992213" y="2732913"/>
                </a:lnTo>
                <a:lnTo>
                  <a:pt x="1964504" y="2772867"/>
                </a:lnTo>
                <a:lnTo>
                  <a:pt x="1936743" y="2812746"/>
                </a:lnTo>
                <a:lnTo>
                  <a:pt x="1908923" y="2852539"/>
                </a:lnTo>
                <a:lnTo>
                  <a:pt x="1881038" y="2892237"/>
                </a:lnTo>
                <a:lnTo>
                  <a:pt x="1853081" y="2931831"/>
                </a:lnTo>
                <a:lnTo>
                  <a:pt x="1825047" y="2971311"/>
                </a:lnTo>
                <a:lnTo>
                  <a:pt x="1796927" y="3010667"/>
                </a:lnTo>
                <a:lnTo>
                  <a:pt x="1768717" y="3049890"/>
                </a:lnTo>
                <a:lnTo>
                  <a:pt x="1740409" y="3088970"/>
                </a:lnTo>
                <a:lnTo>
                  <a:pt x="1711997" y="3127898"/>
                </a:lnTo>
                <a:lnTo>
                  <a:pt x="1683474" y="3166665"/>
                </a:lnTo>
                <a:lnTo>
                  <a:pt x="1654834" y="3205261"/>
                </a:lnTo>
                <a:lnTo>
                  <a:pt x="1626070" y="3243676"/>
                </a:lnTo>
                <a:lnTo>
                  <a:pt x="1597176" y="3281901"/>
                </a:lnTo>
                <a:lnTo>
                  <a:pt x="1568146" y="3319926"/>
                </a:lnTo>
                <a:lnTo>
                  <a:pt x="1538973" y="3357742"/>
                </a:lnTo>
                <a:lnTo>
                  <a:pt x="1509649" y="3395340"/>
                </a:lnTo>
                <a:lnTo>
                  <a:pt x="1480170" y="3432709"/>
                </a:lnTo>
                <a:lnTo>
                  <a:pt x="1450528" y="3469841"/>
                </a:lnTo>
                <a:lnTo>
                  <a:pt x="1420717" y="3506726"/>
                </a:lnTo>
                <a:lnTo>
                  <a:pt x="1390730" y="3543354"/>
                </a:lnTo>
                <a:lnTo>
                  <a:pt x="1360561" y="3579716"/>
                </a:lnTo>
                <a:lnTo>
                  <a:pt x="1330204" y="3615803"/>
                </a:lnTo>
                <a:lnTo>
                  <a:pt x="1299651" y="3651604"/>
                </a:lnTo>
                <a:lnTo>
                  <a:pt x="1268897" y="3687111"/>
                </a:lnTo>
                <a:lnTo>
                  <a:pt x="1237934" y="3722314"/>
                </a:lnTo>
                <a:lnTo>
                  <a:pt x="1206757" y="3757202"/>
                </a:lnTo>
                <a:lnTo>
                  <a:pt x="1175359" y="3791768"/>
                </a:lnTo>
                <a:lnTo>
                  <a:pt x="1143733" y="3826001"/>
                </a:lnTo>
                <a:lnTo>
                  <a:pt x="1111872" y="3859892"/>
                </a:lnTo>
                <a:lnTo>
                  <a:pt x="1079771" y="3893432"/>
                </a:lnTo>
                <a:lnTo>
                  <a:pt x="1047423" y="3926610"/>
                </a:lnTo>
                <a:lnTo>
                  <a:pt x="1014822" y="3959417"/>
                </a:lnTo>
                <a:lnTo>
                  <a:pt x="981960" y="3991844"/>
                </a:lnTo>
                <a:lnTo>
                  <a:pt x="948831" y="4023882"/>
                </a:lnTo>
                <a:lnTo>
                  <a:pt x="915429" y="4055520"/>
                </a:lnTo>
                <a:lnTo>
                  <a:pt x="881748" y="4086750"/>
                </a:lnTo>
                <a:lnTo>
                  <a:pt x="847780" y="4117562"/>
                </a:lnTo>
                <a:lnTo>
                  <a:pt x="813520" y="4147946"/>
                </a:lnTo>
                <a:lnTo>
                  <a:pt x="778960" y="4177892"/>
                </a:lnTo>
                <a:lnTo>
                  <a:pt x="744095" y="4207392"/>
                </a:lnTo>
                <a:lnTo>
                  <a:pt x="708917" y="4236436"/>
                </a:lnTo>
                <a:lnTo>
                  <a:pt x="673421" y="4265014"/>
                </a:lnTo>
                <a:lnTo>
                  <a:pt x="637600" y="4293117"/>
                </a:lnTo>
                <a:lnTo>
                  <a:pt x="601447" y="4320735"/>
                </a:lnTo>
                <a:lnTo>
                  <a:pt x="564955" y="4347859"/>
                </a:lnTo>
                <a:lnTo>
                  <a:pt x="528119" y="4374479"/>
                </a:lnTo>
                <a:lnTo>
                  <a:pt x="490932" y="4400586"/>
                </a:lnTo>
                <a:lnTo>
                  <a:pt x="453387" y="4426170"/>
                </a:lnTo>
                <a:lnTo>
                  <a:pt x="415478" y="4451222"/>
                </a:lnTo>
                <a:lnTo>
                  <a:pt x="377198" y="4475732"/>
                </a:lnTo>
                <a:lnTo>
                  <a:pt x="338541" y="4499691"/>
                </a:lnTo>
                <a:lnTo>
                  <a:pt x="299500" y="4523089"/>
                </a:lnTo>
                <a:lnTo>
                  <a:pt x="260069" y="4545917"/>
                </a:lnTo>
                <a:lnTo>
                  <a:pt x="220241" y="4568165"/>
                </a:lnTo>
                <a:lnTo>
                  <a:pt x="180010" y="4589824"/>
                </a:lnTo>
                <a:lnTo>
                  <a:pt x="139369" y="4610884"/>
                </a:lnTo>
                <a:lnTo>
                  <a:pt x="98312" y="4631335"/>
                </a:lnTo>
                <a:lnTo>
                  <a:pt x="56832" y="4651169"/>
                </a:lnTo>
                <a:lnTo>
                  <a:pt x="14923" y="4670376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2966" y="3931856"/>
            <a:ext cx="2238171" cy="3438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0442" y="3931856"/>
            <a:ext cx="3428034" cy="343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2637" y="4350956"/>
            <a:ext cx="3038271" cy="34380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405253" y="3414751"/>
            <a:ext cx="7277100" cy="29984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69215">
              <a:lnSpc>
                <a:spcPct val="102299"/>
              </a:lnSpc>
              <a:spcBef>
                <a:spcPts val="30"/>
              </a:spcBef>
              <a:tabLst>
                <a:tab pos="2731770" algn="l"/>
                <a:tab pos="6353175" algn="l"/>
              </a:tabLst>
            </a:pPr>
            <a:r>
              <a:rPr sz="2750" spc="300" dirty="0">
                <a:solidFill>
                  <a:srgbClr val="332C2C"/>
                </a:solidFill>
                <a:latin typeface="Century Gothic"/>
                <a:cs typeface="Century Gothic"/>
              </a:rPr>
              <a:t>R</a:t>
            </a:r>
            <a:r>
              <a:rPr sz="2750" spc="-3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225" dirty="0">
                <a:solidFill>
                  <a:srgbClr val="332C2C"/>
                </a:solidFill>
                <a:latin typeface="Century Gothic"/>
                <a:cs typeface="Century Gothic"/>
              </a:rPr>
              <a:t>is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Century Gothic"/>
                <a:cs typeface="Century Gothic"/>
              </a:rPr>
              <a:t>widely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65" dirty="0">
                <a:solidFill>
                  <a:srgbClr val="332C2C"/>
                </a:solidFill>
                <a:latin typeface="Century Gothic"/>
                <a:cs typeface="Century Gothic"/>
              </a:rPr>
              <a:t>used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80" dirty="0">
                <a:solidFill>
                  <a:srgbClr val="332C2C"/>
                </a:solidFill>
                <a:latin typeface="Century Gothic"/>
                <a:cs typeface="Century Gothic"/>
              </a:rPr>
              <a:t>in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55" dirty="0">
                <a:solidFill>
                  <a:srgbClr val="332C2C"/>
                </a:solidFill>
                <a:latin typeface="Century Gothic"/>
                <a:cs typeface="Century Gothic"/>
              </a:rPr>
              <a:t>various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80" dirty="0">
                <a:solidFill>
                  <a:srgbClr val="332C2C"/>
                </a:solidFill>
                <a:latin typeface="Century Gothic"/>
                <a:cs typeface="Century Gothic"/>
              </a:rPr>
              <a:t>domains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such </a:t>
            </a:r>
            <a:r>
              <a:rPr sz="2750" spc="-25" dirty="0">
                <a:solidFill>
                  <a:srgbClr val="332C2C"/>
                </a:solidFill>
                <a:latin typeface="Century Gothic"/>
                <a:cs typeface="Century Gothic"/>
              </a:rPr>
              <a:t>as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	</a:t>
            </a:r>
            <a:r>
              <a:rPr sz="2750" spc="-50" dirty="0">
                <a:solidFill>
                  <a:srgbClr val="332C2C"/>
                </a:solidFill>
                <a:latin typeface="Century Gothic"/>
                <a:cs typeface="Century Gothic"/>
              </a:rPr>
              <a:t>,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	</a:t>
            </a:r>
            <a:r>
              <a:rPr sz="2750" spc="-190" dirty="0">
                <a:solidFill>
                  <a:srgbClr val="332C2C"/>
                </a:solidFill>
                <a:latin typeface="Century Gothic"/>
                <a:cs typeface="Century Gothic"/>
              </a:rPr>
              <a:t>,</a:t>
            </a:r>
            <a:r>
              <a:rPr sz="2750" spc="-3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45" dirty="0">
                <a:solidFill>
                  <a:srgbClr val="332C2C"/>
                </a:solidFill>
                <a:latin typeface="Century Gothic"/>
                <a:cs typeface="Century Gothic"/>
              </a:rPr>
              <a:t>and</a:t>
            </a:r>
            <a:endParaRPr sz="2750">
              <a:latin typeface="Century Gothic"/>
              <a:cs typeface="Century Gothic"/>
            </a:endParaRPr>
          </a:p>
          <a:p>
            <a:pPr marL="12700" marR="5080" indent="3093085">
              <a:lnSpc>
                <a:spcPts val="3379"/>
              </a:lnSpc>
              <a:spcBef>
                <a:spcPts val="45"/>
              </a:spcBef>
            </a:pPr>
            <a:r>
              <a:rPr sz="2750" spc="-190" dirty="0">
                <a:solidFill>
                  <a:srgbClr val="332C2C"/>
                </a:solidFill>
                <a:latin typeface="Century Gothic"/>
                <a:cs typeface="Century Gothic"/>
              </a:rPr>
              <a:t>.</a:t>
            </a:r>
            <a:r>
              <a:rPr sz="2750" spc="8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215" dirty="0">
                <a:solidFill>
                  <a:srgbClr val="332C2C"/>
                </a:solidFill>
                <a:latin typeface="Century Gothic"/>
                <a:cs typeface="Century Gothic"/>
              </a:rPr>
              <a:t>Its</a:t>
            </a:r>
            <a:r>
              <a:rPr sz="2750" spc="9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extensive</a:t>
            </a:r>
            <a:r>
              <a:rPr sz="2750" spc="9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package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ecosystem</a:t>
            </a:r>
            <a:r>
              <a:rPr sz="2750" spc="4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30" dirty="0">
                <a:solidFill>
                  <a:srgbClr val="332C2C"/>
                </a:solidFill>
                <a:latin typeface="Century Gothic"/>
                <a:cs typeface="Century Gothic"/>
              </a:rPr>
              <a:t>supports</a:t>
            </a:r>
            <a:r>
              <a:rPr sz="2750" spc="4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65" dirty="0">
                <a:solidFill>
                  <a:srgbClr val="332C2C"/>
                </a:solidFill>
                <a:latin typeface="Century Gothic"/>
                <a:cs typeface="Century Gothic"/>
              </a:rPr>
              <a:t>a</a:t>
            </a:r>
            <a:r>
              <a:rPr sz="2750" spc="4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range</a:t>
            </a:r>
            <a:r>
              <a:rPr sz="2750" spc="4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Century Gothic"/>
                <a:cs typeface="Century Gothic"/>
              </a:rPr>
              <a:t>of</a:t>
            </a:r>
            <a:endParaRPr sz="2750">
              <a:latin typeface="Century Gothic"/>
              <a:cs typeface="Century Gothic"/>
            </a:endParaRPr>
          </a:p>
          <a:p>
            <a:pPr marL="12700" marR="5080">
              <a:lnSpc>
                <a:spcPts val="3300"/>
              </a:lnSpc>
              <a:spcBef>
                <a:spcPts val="55"/>
              </a:spcBef>
            </a:pP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applications,</a:t>
            </a:r>
            <a:r>
              <a:rPr sz="2750" spc="3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20" dirty="0">
                <a:solidFill>
                  <a:srgbClr val="332C2C"/>
                </a:solidFill>
                <a:latin typeface="Century Gothic"/>
                <a:cs typeface="Century Gothic"/>
              </a:rPr>
              <a:t>making</a:t>
            </a:r>
            <a:r>
              <a:rPr sz="2750" spc="4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80" dirty="0">
                <a:solidFill>
                  <a:srgbClr val="332C2C"/>
                </a:solidFill>
                <a:latin typeface="Century Gothic"/>
                <a:cs typeface="Century Gothic"/>
              </a:rPr>
              <a:t>it</a:t>
            </a:r>
            <a:r>
              <a:rPr sz="2750" spc="3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65" dirty="0">
                <a:solidFill>
                  <a:srgbClr val="332C2C"/>
                </a:solidFill>
                <a:latin typeface="Century Gothic"/>
                <a:cs typeface="Century Gothic"/>
              </a:rPr>
              <a:t>a</a:t>
            </a:r>
            <a:r>
              <a:rPr sz="2750" spc="4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preferred</a:t>
            </a:r>
            <a:r>
              <a:rPr sz="2750" spc="4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choice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for</a:t>
            </a:r>
            <a:r>
              <a:rPr sz="2750" spc="-8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85" dirty="0">
                <a:solidFill>
                  <a:srgbClr val="332C2C"/>
                </a:solidFill>
                <a:latin typeface="Century Gothic"/>
                <a:cs typeface="Century Gothic"/>
              </a:rPr>
              <a:t>data</a:t>
            </a:r>
            <a:r>
              <a:rPr sz="2750" spc="-8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30" dirty="0">
                <a:solidFill>
                  <a:srgbClr val="332C2C"/>
                </a:solidFill>
                <a:latin typeface="Century Gothic"/>
                <a:cs typeface="Century Gothic"/>
              </a:rPr>
              <a:t>scientists</a:t>
            </a:r>
            <a:r>
              <a:rPr sz="2750" spc="-7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and</a:t>
            </a:r>
            <a:r>
              <a:rPr sz="2750" spc="-8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85" dirty="0">
                <a:solidFill>
                  <a:srgbClr val="332C2C"/>
                </a:solidFill>
                <a:latin typeface="Century Gothic"/>
                <a:cs typeface="Century Gothic"/>
              </a:rPr>
              <a:t>statisticians</a:t>
            </a:r>
            <a:endParaRPr sz="2750">
              <a:latin typeface="Century Gothic"/>
              <a:cs typeface="Century Gothic"/>
            </a:endParaRPr>
          </a:p>
          <a:p>
            <a:pPr marL="12700">
              <a:lnSpc>
                <a:spcPts val="3265"/>
              </a:lnSpc>
            </a:pP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worldwide.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2454" rIns="0" bIns="0" rtlCol="0">
            <a:spAutoFit/>
          </a:bodyPr>
          <a:lstStyle/>
          <a:p>
            <a:pPr marL="4203065">
              <a:lnSpc>
                <a:spcPct val="100000"/>
              </a:lnSpc>
              <a:spcBef>
                <a:spcPts val="100"/>
              </a:spcBef>
            </a:pPr>
            <a:r>
              <a:rPr sz="6000" b="0" spc="150" dirty="0">
                <a:solidFill>
                  <a:srgbClr val="332C2C"/>
                </a:solidFill>
                <a:latin typeface="Garamond"/>
                <a:cs typeface="Garamond"/>
              </a:rPr>
              <a:t>Applications</a:t>
            </a:r>
            <a:r>
              <a:rPr sz="6000" b="0" spc="-35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6000" b="0" spc="-90" dirty="0">
                <a:solidFill>
                  <a:srgbClr val="332C2C"/>
                </a:solidFill>
                <a:latin typeface="Garamond"/>
                <a:cs typeface="Garamond"/>
              </a:rPr>
              <a:t>of</a:t>
            </a:r>
            <a:r>
              <a:rPr sz="6000" b="0" spc="-34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6000" b="0" spc="-50" dirty="0">
                <a:solidFill>
                  <a:srgbClr val="332C2C"/>
                </a:solidFill>
                <a:latin typeface="Garamond"/>
                <a:cs typeface="Garamond"/>
              </a:rPr>
              <a:t>R</a:t>
            </a:r>
            <a:endParaRPr sz="6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8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7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90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8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5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5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4"/>
                </a:lnTo>
                <a:lnTo>
                  <a:pt x="2440010" y="3598807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6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1"/>
                </a:lnTo>
                <a:lnTo>
                  <a:pt x="2928917" y="4195033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61" y="9993"/>
            <a:ext cx="18287365" cy="10277475"/>
            <a:chOff x="1061" y="9993"/>
            <a:chExt cx="18287365" cy="10277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505" y="9993"/>
              <a:ext cx="8020494" cy="102770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4" y="548843"/>
              <a:ext cx="18287365" cy="9251950"/>
            </a:xfrm>
            <a:custGeom>
              <a:avLst/>
              <a:gdLst/>
              <a:ahLst/>
              <a:cxnLst/>
              <a:rect l="l" t="t" r="r" b="b"/>
              <a:pathLst>
                <a:path w="18287365" h="9251950">
                  <a:moveTo>
                    <a:pt x="18286934" y="9203842"/>
                  </a:moveTo>
                  <a:lnTo>
                    <a:pt x="304" y="9203842"/>
                  </a:lnTo>
                  <a:lnTo>
                    <a:pt x="304" y="9251467"/>
                  </a:lnTo>
                  <a:lnTo>
                    <a:pt x="18286934" y="9251467"/>
                  </a:lnTo>
                  <a:lnTo>
                    <a:pt x="18286934" y="9203842"/>
                  </a:lnTo>
                  <a:close/>
                </a:path>
                <a:path w="18287365" h="9251950">
                  <a:moveTo>
                    <a:pt x="18286934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6934" y="47625"/>
                  </a:lnTo>
                  <a:lnTo>
                    <a:pt x="18286934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2692" y="4351058"/>
              <a:ext cx="1818995" cy="3438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633" y="4351058"/>
              <a:ext cx="3337382" cy="3438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2885" y="4425213"/>
              <a:ext cx="1024966" cy="2679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15249" y="3414852"/>
            <a:ext cx="7539990" cy="25698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30"/>
              </a:spcBef>
            </a:pPr>
            <a:r>
              <a:rPr sz="2750" spc="190" dirty="0">
                <a:solidFill>
                  <a:srgbClr val="332C2C"/>
                </a:solidFill>
                <a:latin typeface="Century Gothic"/>
                <a:cs typeface="Century Gothic"/>
              </a:rPr>
              <a:t>In</a:t>
            </a:r>
            <a:r>
              <a:rPr sz="2750" spc="1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conclusion,</a:t>
            </a:r>
            <a:r>
              <a:rPr sz="2750" spc="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300" dirty="0">
                <a:solidFill>
                  <a:srgbClr val="332C2C"/>
                </a:solidFill>
                <a:latin typeface="Century Gothic"/>
                <a:cs typeface="Century Gothic"/>
              </a:rPr>
              <a:t>R</a:t>
            </a:r>
            <a:r>
              <a:rPr sz="2750" spc="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95" dirty="0">
                <a:solidFill>
                  <a:srgbClr val="332C2C"/>
                </a:solidFill>
                <a:latin typeface="Century Gothic"/>
                <a:cs typeface="Century Gothic"/>
              </a:rPr>
              <a:t>programming</a:t>
            </a:r>
            <a:r>
              <a:rPr sz="2750" spc="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225" dirty="0">
                <a:solidFill>
                  <a:srgbClr val="332C2C"/>
                </a:solidFill>
                <a:latin typeface="Century Gothic"/>
                <a:cs typeface="Century Gothic"/>
              </a:rPr>
              <a:t>is</a:t>
            </a:r>
            <a:r>
              <a:rPr sz="2750" spc="1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65" dirty="0">
                <a:solidFill>
                  <a:srgbClr val="332C2C"/>
                </a:solidFill>
                <a:latin typeface="Century Gothic"/>
                <a:cs typeface="Century Gothic"/>
              </a:rPr>
              <a:t>a</a:t>
            </a:r>
            <a:r>
              <a:rPr sz="2750" spc="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40" dirty="0">
                <a:solidFill>
                  <a:srgbClr val="332C2C"/>
                </a:solidFill>
                <a:latin typeface="Century Gothic"/>
                <a:cs typeface="Century Gothic"/>
              </a:rPr>
              <a:t>versatile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tool</a:t>
            </a:r>
            <a:r>
              <a:rPr sz="2750" spc="5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for</a:t>
            </a:r>
            <a:r>
              <a:rPr sz="2750" spc="6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85" dirty="0">
                <a:solidFill>
                  <a:srgbClr val="332C2C"/>
                </a:solidFill>
                <a:latin typeface="Century Gothic"/>
                <a:cs typeface="Century Gothic"/>
              </a:rPr>
              <a:t>data</a:t>
            </a:r>
            <a:r>
              <a:rPr sz="2750" spc="6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analysis.</a:t>
            </a:r>
            <a:r>
              <a:rPr sz="2750" spc="5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00" dirty="0">
                <a:solidFill>
                  <a:srgbClr val="332C2C"/>
                </a:solidFill>
                <a:latin typeface="Century Gothic"/>
                <a:cs typeface="Century Gothic"/>
              </a:rPr>
              <a:t>Understanding</a:t>
            </a:r>
            <a:r>
              <a:rPr sz="2750" spc="5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85" dirty="0">
                <a:solidFill>
                  <a:srgbClr val="332C2C"/>
                </a:solidFill>
                <a:latin typeface="Century Gothic"/>
                <a:cs typeface="Century Gothic"/>
              </a:rPr>
              <a:t>its</a:t>
            </a:r>
            <a:endParaRPr sz="2750">
              <a:latin typeface="Century Gothic"/>
              <a:cs typeface="Century Gothic"/>
            </a:endParaRPr>
          </a:p>
          <a:p>
            <a:pPr marL="3385185">
              <a:lnSpc>
                <a:spcPct val="100000"/>
              </a:lnSpc>
              <a:tabLst>
                <a:tab pos="5382260" algn="l"/>
              </a:tabLst>
            </a:pPr>
            <a:r>
              <a:rPr sz="2750" spc="-50" dirty="0">
                <a:solidFill>
                  <a:srgbClr val="332C2C"/>
                </a:solidFill>
                <a:latin typeface="Century Gothic"/>
                <a:cs typeface="Century Gothic"/>
              </a:rPr>
              <a:t>,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	</a:t>
            </a:r>
            <a:r>
              <a:rPr sz="2750" spc="-190" dirty="0">
                <a:solidFill>
                  <a:srgbClr val="332C2C"/>
                </a:solidFill>
                <a:latin typeface="Century Gothic"/>
                <a:cs typeface="Century Gothic"/>
              </a:rPr>
              <a:t>,</a:t>
            </a:r>
            <a:r>
              <a:rPr sz="2750" spc="-3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Century Gothic"/>
                <a:cs typeface="Century Gothic"/>
              </a:rPr>
              <a:t>and</a:t>
            </a:r>
            <a:endParaRPr sz="2750">
              <a:latin typeface="Century Gothic"/>
              <a:cs typeface="Century Gothic"/>
            </a:endParaRPr>
          </a:p>
          <a:p>
            <a:pPr marL="12700" marR="253365">
              <a:lnSpc>
                <a:spcPct val="101099"/>
              </a:lnSpc>
              <a:spcBef>
                <a:spcPts val="35"/>
              </a:spcBef>
            </a:pPr>
            <a:r>
              <a:rPr sz="2750" spc="225" dirty="0">
                <a:solidFill>
                  <a:srgbClr val="332C2C"/>
                </a:solidFill>
                <a:latin typeface="Century Gothic"/>
                <a:cs typeface="Century Gothic"/>
              </a:rPr>
              <a:t>is</a:t>
            </a:r>
            <a:r>
              <a:rPr sz="2750" spc="-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80" dirty="0">
                <a:solidFill>
                  <a:srgbClr val="332C2C"/>
                </a:solidFill>
                <a:latin typeface="Century Gothic"/>
                <a:cs typeface="Century Gothic"/>
              </a:rPr>
              <a:t>essential</a:t>
            </a:r>
            <a:r>
              <a:rPr sz="2750" spc="-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for</a:t>
            </a: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leveraging</a:t>
            </a:r>
            <a:r>
              <a:rPr sz="2750" spc="-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210" dirty="0">
                <a:solidFill>
                  <a:srgbClr val="332C2C"/>
                </a:solidFill>
                <a:latin typeface="Century Gothic"/>
                <a:cs typeface="Century Gothic"/>
              </a:rPr>
              <a:t>its</a:t>
            </a: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Century Gothic"/>
                <a:cs typeface="Century Gothic"/>
              </a:rPr>
              <a:t>full</a:t>
            </a:r>
            <a:r>
              <a:rPr sz="2750" spc="-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potential. </a:t>
            </a:r>
            <a:r>
              <a:rPr sz="2750" spc="85" dirty="0">
                <a:solidFill>
                  <a:srgbClr val="332C2C"/>
                </a:solidFill>
                <a:latin typeface="Century Gothic"/>
                <a:cs typeface="Century Gothic"/>
              </a:rPr>
              <a:t>As</a:t>
            </a:r>
            <a:r>
              <a:rPr sz="2750" spc="-2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5" dirty="0">
                <a:solidFill>
                  <a:srgbClr val="332C2C"/>
                </a:solidFill>
                <a:latin typeface="Century Gothic"/>
                <a:cs typeface="Century Gothic"/>
              </a:rPr>
              <a:t>the</a:t>
            </a:r>
            <a:r>
              <a:rPr sz="2750" spc="-2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demand</a:t>
            </a:r>
            <a:r>
              <a:rPr sz="2750" spc="-2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for</a:t>
            </a:r>
            <a:r>
              <a:rPr sz="2750" spc="-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55" dirty="0">
                <a:solidFill>
                  <a:srgbClr val="332C2C"/>
                </a:solidFill>
                <a:latin typeface="Century Gothic"/>
                <a:cs typeface="Century Gothic"/>
              </a:rPr>
              <a:t>data-</a:t>
            </a:r>
            <a:r>
              <a:rPr sz="2750" spc="55" dirty="0">
                <a:solidFill>
                  <a:srgbClr val="332C2C"/>
                </a:solidFill>
                <a:latin typeface="Century Gothic"/>
                <a:cs typeface="Century Gothic"/>
              </a:rPr>
              <a:t>driven</a:t>
            </a:r>
            <a:r>
              <a:rPr sz="2750" spc="-2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70" dirty="0">
                <a:solidFill>
                  <a:srgbClr val="332C2C"/>
                </a:solidFill>
                <a:latin typeface="Century Gothic"/>
                <a:cs typeface="Century Gothic"/>
              </a:rPr>
              <a:t>insights </a:t>
            </a:r>
            <a:r>
              <a:rPr sz="2750" spc="50" dirty="0">
                <a:solidFill>
                  <a:srgbClr val="332C2C"/>
                </a:solidFill>
                <a:latin typeface="Century Gothic"/>
                <a:cs typeface="Century Gothic"/>
              </a:rPr>
              <a:t>grows,</a:t>
            </a:r>
            <a:r>
              <a:rPr sz="2750" spc="-6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05" dirty="0">
                <a:solidFill>
                  <a:srgbClr val="332C2C"/>
                </a:solidFill>
                <a:latin typeface="Century Gothic"/>
                <a:cs typeface="Century Gothic"/>
              </a:rPr>
              <a:t>mastering</a:t>
            </a:r>
            <a:r>
              <a:rPr sz="2750" spc="-6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300" dirty="0">
                <a:solidFill>
                  <a:srgbClr val="332C2C"/>
                </a:solidFill>
                <a:latin typeface="Century Gothic"/>
                <a:cs typeface="Century Gothic"/>
              </a:rPr>
              <a:t>R</a:t>
            </a:r>
            <a:r>
              <a:rPr sz="2750" spc="-6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65" dirty="0">
                <a:solidFill>
                  <a:srgbClr val="332C2C"/>
                </a:solidFill>
                <a:latin typeface="Century Gothic"/>
                <a:cs typeface="Century Gothic"/>
              </a:rPr>
              <a:t>will</a:t>
            </a:r>
            <a:r>
              <a:rPr sz="2750" spc="-6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be</a:t>
            </a:r>
            <a:r>
              <a:rPr sz="2750" spc="-6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Century Gothic"/>
                <a:cs typeface="Century Gothic"/>
              </a:rPr>
              <a:t>invaluable.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91293" y="1429601"/>
            <a:ext cx="35820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130" dirty="0">
                <a:solidFill>
                  <a:srgbClr val="332C2C"/>
                </a:solidFill>
                <a:latin typeface="Garamond"/>
                <a:cs typeface="Garamond"/>
              </a:rPr>
              <a:t>Conclusion</a:t>
            </a:r>
            <a:endParaRPr sz="6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" y="548843"/>
            <a:ext cx="18287365" cy="47625"/>
          </a:xfrm>
          <a:custGeom>
            <a:avLst/>
            <a:gdLst/>
            <a:ahLst/>
            <a:cxnLst/>
            <a:rect l="l" t="t" r="r" b="b"/>
            <a:pathLst>
              <a:path w="18287365" h="47625">
                <a:moveTo>
                  <a:pt x="18286934" y="0"/>
                </a:moveTo>
                <a:lnTo>
                  <a:pt x="0" y="0"/>
                </a:lnTo>
                <a:lnTo>
                  <a:pt x="0" y="47625"/>
                </a:lnTo>
                <a:lnTo>
                  <a:pt x="18286934" y="47625"/>
                </a:lnTo>
                <a:lnTo>
                  <a:pt x="18286934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8" y="9752686"/>
            <a:ext cx="18286730" cy="47625"/>
          </a:xfrm>
          <a:custGeom>
            <a:avLst/>
            <a:gdLst/>
            <a:ahLst/>
            <a:cxnLst/>
            <a:rect l="l" t="t" r="r" b="b"/>
            <a:pathLst>
              <a:path w="18286730" h="47625">
                <a:moveTo>
                  <a:pt x="18286629" y="0"/>
                </a:moveTo>
                <a:lnTo>
                  <a:pt x="0" y="0"/>
                </a:lnTo>
                <a:lnTo>
                  <a:pt x="0" y="47625"/>
                </a:lnTo>
                <a:lnTo>
                  <a:pt x="18286629" y="47625"/>
                </a:lnTo>
                <a:lnTo>
                  <a:pt x="18286629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4095" y="3023334"/>
            <a:ext cx="5574251" cy="109352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166733" y="3066910"/>
            <a:ext cx="1046480" cy="774700"/>
          </a:xfrm>
          <a:custGeom>
            <a:avLst/>
            <a:gdLst/>
            <a:ahLst/>
            <a:cxnLst/>
            <a:rect l="l" t="t" r="r" b="b"/>
            <a:pathLst>
              <a:path w="1046479" h="774700">
                <a:moveTo>
                  <a:pt x="0" y="294068"/>
                </a:moveTo>
                <a:lnTo>
                  <a:pt x="80835" y="294068"/>
                </a:lnTo>
                <a:lnTo>
                  <a:pt x="80835" y="586955"/>
                </a:lnTo>
                <a:lnTo>
                  <a:pt x="84740" y="639315"/>
                </a:lnTo>
                <a:lnTo>
                  <a:pt x="96456" y="683149"/>
                </a:lnTo>
                <a:lnTo>
                  <a:pt x="115982" y="718458"/>
                </a:lnTo>
                <a:lnTo>
                  <a:pt x="143319" y="745240"/>
                </a:lnTo>
                <a:lnTo>
                  <a:pt x="178466" y="763496"/>
                </a:lnTo>
                <a:lnTo>
                  <a:pt x="221424" y="773226"/>
                </a:lnTo>
                <a:lnTo>
                  <a:pt x="249542" y="774407"/>
                </a:lnTo>
                <a:lnTo>
                  <a:pt x="291135" y="770745"/>
                </a:lnTo>
                <a:lnTo>
                  <a:pt x="353224" y="741452"/>
                </a:lnTo>
                <a:lnTo>
                  <a:pt x="381490" y="700009"/>
                </a:lnTo>
                <a:lnTo>
                  <a:pt x="394379" y="661348"/>
                </a:lnTo>
                <a:lnTo>
                  <a:pt x="399503" y="638505"/>
                </a:lnTo>
                <a:lnTo>
                  <a:pt x="367868" y="633818"/>
                </a:lnTo>
                <a:lnTo>
                  <a:pt x="354761" y="675919"/>
                </a:lnTo>
                <a:lnTo>
                  <a:pt x="338872" y="707331"/>
                </a:lnTo>
                <a:lnTo>
                  <a:pt x="320199" y="728053"/>
                </a:lnTo>
                <a:lnTo>
                  <a:pt x="298742" y="738085"/>
                </a:lnTo>
                <a:lnTo>
                  <a:pt x="294068" y="738860"/>
                </a:lnTo>
                <a:lnTo>
                  <a:pt x="289369" y="739254"/>
                </a:lnTo>
                <a:lnTo>
                  <a:pt x="284695" y="739254"/>
                </a:lnTo>
                <a:lnTo>
                  <a:pt x="238775" y="704985"/>
                </a:lnTo>
                <a:lnTo>
                  <a:pt x="230211" y="663979"/>
                </a:lnTo>
                <a:lnTo>
                  <a:pt x="229628" y="649046"/>
                </a:lnTo>
                <a:lnTo>
                  <a:pt x="229628" y="294068"/>
                </a:lnTo>
                <a:lnTo>
                  <a:pt x="384276" y="294068"/>
                </a:lnTo>
                <a:lnTo>
                  <a:pt x="384276" y="263601"/>
                </a:lnTo>
                <a:lnTo>
                  <a:pt x="229628" y="263601"/>
                </a:lnTo>
                <a:lnTo>
                  <a:pt x="229628" y="127698"/>
                </a:lnTo>
                <a:lnTo>
                  <a:pt x="80835" y="152311"/>
                </a:lnTo>
                <a:lnTo>
                  <a:pt x="80835" y="263601"/>
                </a:lnTo>
                <a:lnTo>
                  <a:pt x="0" y="263601"/>
                </a:lnTo>
                <a:lnTo>
                  <a:pt x="0" y="294068"/>
                </a:lnTo>
                <a:close/>
              </a:path>
              <a:path w="1046479" h="774700">
                <a:moveTo>
                  <a:pt x="675944" y="731062"/>
                </a:moveTo>
                <a:lnTo>
                  <a:pt x="646658" y="731062"/>
                </a:lnTo>
                <a:lnTo>
                  <a:pt x="646658" y="449884"/>
                </a:lnTo>
                <a:lnTo>
                  <a:pt x="650611" y="402655"/>
                </a:lnTo>
                <a:lnTo>
                  <a:pt x="662471" y="364066"/>
                </a:lnTo>
                <a:lnTo>
                  <a:pt x="709917" y="312813"/>
                </a:lnTo>
                <a:lnTo>
                  <a:pt x="748588" y="302272"/>
                </a:lnTo>
                <a:lnTo>
                  <a:pt x="780364" y="307763"/>
                </a:lnTo>
                <a:lnTo>
                  <a:pt x="820197" y="351693"/>
                </a:lnTo>
                <a:lnTo>
                  <a:pt x="828255" y="390131"/>
                </a:lnTo>
                <a:lnTo>
                  <a:pt x="829424" y="403415"/>
                </a:lnTo>
                <a:lnTo>
                  <a:pt x="829424" y="411226"/>
                </a:lnTo>
                <a:lnTo>
                  <a:pt x="829424" y="670140"/>
                </a:lnTo>
                <a:lnTo>
                  <a:pt x="821516" y="718680"/>
                </a:lnTo>
                <a:lnTo>
                  <a:pt x="783729" y="731062"/>
                </a:lnTo>
                <a:lnTo>
                  <a:pt x="783729" y="761517"/>
                </a:lnTo>
                <a:lnTo>
                  <a:pt x="1046162" y="761517"/>
                </a:lnTo>
                <a:lnTo>
                  <a:pt x="1045210" y="749585"/>
                </a:lnTo>
                <a:lnTo>
                  <a:pt x="1021549" y="731062"/>
                </a:lnTo>
                <a:lnTo>
                  <a:pt x="1016876" y="731062"/>
                </a:lnTo>
                <a:lnTo>
                  <a:pt x="978204" y="731062"/>
                </a:lnTo>
                <a:lnTo>
                  <a:pt x="978204" y="431139"/>
                </a:lnTo>
                <a:lnTo>
                  <a:pt x="974034" y="377010"/>
                </a:lnTo>
                <a:lnTo>
                  <a:pt x="961524" y="331786"/>
                </a:lnTo>
                <a:lnTo>
                  <a:pt x="940672" y="295470"/>
                </a:lnTo>
                <a:lnTo>
                  <a:pt x="911477" y="268059"/>
                </a:lnTo>
                <a:lnTo>
                  <a:pt x="873937" y="249555"/>
                </a:lnTo>
                <a:lnTo>
                  <a:pt x="832639" y="240755"/>
                </a:lnTo>
                <a:lnTo>
                  <a:pt x="817702" y="240169"/>
                </a:lnTo>
                <a:lnTo>
                  <a:pt x="772672" y="244710"/>
                </a:lnTo>
                <a:lnTo>
                  <a:pt x="732474" y="258332"/>
                </a:lnTo>
                <a:lnTo>
                  <a:pt x="697106" y="281033"/>
                </a:lnTo>
                <a:lnTo>
                  <a:pt x="666572" y="312813"/>
                </a:lnTo>
                <a:lnTo>
                  <a:pt x="646658" y="345617"/>
                </a:lnTo>
                <a:lnTo>
                  <a:pt x="646658" y="0"/>
                </a:lnTo>
                <a:lnTo>
                  <a:pt x="428752" y="0"/>
                </a:lnTo>
                <a:lnTo>
                  <a:pt x="428752" y="30467"/>
                </a:lnTo>
                <a:lnTo>
                  <a:pt x="497878" y="30467"/>
                </a:lnTo>
                <a:lnTo>
                  <a:pt x="497878" y="670140"/>
                </a:lnTo>
                <a:lnTo>
                  <a:pt x="484695" y="712603"/>
                </a:lnTo>
                <a:lnTo>
                  <a:pt x="445147" y="729881"/>
                </a:lnTo>
                <a:lnTo>
                  <a:pt x="434213" y="731062"/>
                </a:lnTo>
                <a:lnTo>
                  <a:pt x="428752" y="731062"/>
                </a:lnTo>
                <a:lnTo>
                  <a:pt x="428752" y="761517"/>
                </a:lnTo>
                <a:lnTo>
                  <a:pt x="704062" y="761517"/>
                </a:lnTo>
                <a:lnTo>
                  <a:pt x="703112" y="749585"/>
                </a:lnTo>
                <a:lnTo>
                  <a:pt x="680631" y="731062"/>
                </a:lnTo>
                <a:lnTo>
                  <a:pt x="675944" y="731062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65550" y="3307080"/>
            <a:ext cx="494665" cy="533400"/>
          </a:xfrm>
          <a:custGeom>
            <a:avLst/>
            <a:gdLst/>
            <a:ahLst/>
            <a:cxnLst/>
            <a:rect l="l" t="t" r="r" b="b"/>
            <a:pathLst>
              <a:path w="494665" h="533400">
                <a:moveTo>
                  <a:pt x="262432" y="30467"/>
                </a:moveTo>
                <a:lnTo>
                  <a:pt x="295308" y="39327"/>
                </a:lnTo>
                <a:lnTo>
                  <a:pt x="318957" y="63565"/>
                </a:lnTo>
                <a:lnTo>
                  <a:pt x="333380" y="103178"/>
                </a:lnTo>
                <a:lnTo>
                  <a:pt x="338582" y="158165"/>
                </a:lnTo>
                <a:lnTo>
                  <a:pt x="336531" y="183058"/>
                </a:lnTo>
                <a:lnTo>
                  <a:pt x="305777" y="226110"/>
                </a:lnTo>
                <a:lnTo>
                  <a:pt x="257450" y="232484"/>
                </a:lnTo>
                <a:lnTo>
                  <a:pt x="235483" y="231965"/>
                </a:lnTo>
                <a:lnTo>
                  <a:pt x="160502" y="228460"/>
                </a:lnTo>
                <a:lnTo>
                  <a:pt x="167201" y="158306"/>
                </a:lnTo>
                <a:lnTo>
                  <a:pt x="180745" y="103429"/>
                </a:lnTo>
                <a:lnTo>
                  <a:pt x="201133" y="63829"/>
                </a:lnTo>
                <a:lnTo>
                  <a:pt x="228362" y="39509"/>
                </a:lnTo>
                <a:lnTo>
                  <a:pt x="262432" y="30467"/>
                </a:lnTo>
                <a:close/>
              </a:path>
              <a:path w="494665" h="533400">
                <a:moveTo>
                  <a:pt x="481507" y="400672"/>
                </a:moveTo>
                <a:lnTo>
                  <a:pt x="453390" y="391299"/>
                </a:lnTo>
                <a:lnTo>
                  <a:pt x="434644" y="424180"/>
                </a:lnTo>
                <a:lnTo>
                  <a:pt x="411213" y="451346"/>
                </a:lnTo>
                <a:lnTo>
                  <a:pt x="350291" y="488543"/>
                </a:lnTo>
                <a:lnTo>
                  <a:pt x="307461" y="498425"/>
                </a:lnTo>
                <a:lnTo>
                  <a:pt x="292887" y="499084"/>
                </a:lnTo>
                <a:lnTo>
                  <a:pt x="250198" y="491616"/>
                </a:lnTo>
                <a:lnTo>
                  <a:pt x="215857" y="469212"/>
                </a:lnTo>
                <a:lnTo>
                  <a:pt x="189862" y="431870"/>
                </a:lnTo>
                <a:lnTo>
                  <a:pt x="172212" y="379590"/>
                </a:lnTo>
                <a:lnTo>
                  <a:pt x="164018" y="325697"/>
                </a:lnTo>
                <a:lnTo>
                  <a:pt x="160502" y="262432"/>
                </a:lnTo>
                <a:lnTo>
                  <a:pt x="268287" y="265950"/>
                </a:lnTo>
                <a:lnTo>
                  <a:pt x="337407" y="265432"/>
                </a:lnTo>
                <a:lnTo>
                  <a:pt x="393874" y="259198"/>
                </a:lnTo>
                <a:lnTo>
                  <a:pt x="437689" y="247248"/>
                </a:lnTo>
                <a:lnTo>
                  <a:pt x="487362" y="206197"/>
                </a:lnTo>
                <a:lnTo>
                  <a:pt x="494398" y="169875"/>
                </a:lnTo>
                <a:lnTo>
                  <a:pt x="488026" y="123455"/>
                </a:lnTo>
                <a:lnTo>
                  <a:pt x="468912" y="83770"/>
                </a:lnTo>
                <a:lnTo>
                  <a:pt x="437058" y="50822"/>
                </a:lnTo>
                <a:lnTo>
                  <a:pt x="392468" y="24612"/>
                </a:lnTo>
                <a:lnTo>
                  <a:pt x="331260" y="6153"/>
                </a:lnTo>
                <a:lnTo>
                  <a:pt x="262432" y="0"/>
                </a:lnTo>
                <a:lnTo>
                  <a:pt x="211817" y="3608"/>
                </a:lnTo>
                <a:lnTo>
                  <a:pt x="165890" y="14434"/>
                </a:lnTo>
                <a:lnTo>
                  <a:pt x="124651" y="32476"/>
                </a:lnTo>
                <a:lnTo>
                  <a:pt x="88099" y="57734"/>
                </a:lnTo>
                <a:lnTo>
                  <a:pt x="56235" y="90208"/>
                </a:lnTo>
                <a:lnTo>
                  <a:pt x="31632" y="127484"/>
                </a:lnTo>
                <a:lnTo>
                  <a:pt x="14058" y="169003"/>
                </a:lnTo>
                <a:lnTo>
                  <a:pt x="3514" y="214768"/>
                </a:lnTo>
                <a:lnTo>
                  <a:pt x="0" y="264782"/>
                </a:lnTo>
                <a:lnTo>
                  <a:pt x="3547" y="318541"/>
                </a:lnTo>
                <a:lnTo>
                  <a:pt x="14189" y="366573"/>
                </a:lnTo>
                <a:lnTo>
                  <a:pt x="31926" y="408878"/>
                </a:lnTo>
                <a:lnTo>
                  <a:pt x="56756" y="445456"/>
                </a:lnTo>
                <a:lnTo>
                  <a:pt x="88680" y="476308"/>
                </a:lnTo>
                <a:lnTo>
                  <a:pt x="127698" y="501434"/>
                </a:lnTo>
                <a:lnTo>
                  <a:pt x="192717" y="525151"/>
                </a:lnTo>
                <a:lnTo>
                  <a:pt x="265938" y="533057"/>
                </a:lnTo>
                <a:lnTo>
                  <a:pt x="317672" y="529215"/>
                </a:lnTo>
                <a:lnTo>
                  <a:pt x="363224" y="517688"/>
                </a:lnTo>
                <a:lnTo>
                  <a:pt x="402591" y="498476"/>
                </a:lnTo>
                <a:lnTo>
                  <a:pt x="435771" y="471578"/>
                </a:lnTo>
                <a:lnTo>
                  <a:pt x="462762" y="436994"/>
                </a:lnTo>
                <a:lnTo>
                  <a:pt x="481507" y="400672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63300" y="3066910"/>
            <a:ext cx="1898014" cy="773430"/>
          </a:xfrm>
          <a:custGeom>
            <a:avLst/>
            <a:gdLst/>
            <a:ahLst/>
            <a:cxnLst/>
            <a:rect l="l" t="t" r="r" b="b"/>
            <a:pathLst>
              <a:path w="1898015" h="773429">
                <a:moveTo>
                  <a:pt x="182765" y="740422"/>
                </a:moveTo>
                <a:lnTo>
                  <a:pt x="244562" y="726363"/>
                </a:lnTo>
                <a:lnTo>
                  <a:pt x="272973" y="684187"/>
                </a:lnTo>
                <a:lnTo>
                  <a:pt x="274142" y="673646"/>
                </a:lnTo>
                <a:lnTo>
                  <a:pt x="274142" y="668959"/>
                </a:lnTo>
                <a:lnTo>
                  <a:pt x="255397" y="614192"/>
                </a:lnTo>
                <a:lnTo>
                  <a:pt x="199161" y="569379"/>
                </a:lnTo>
                <a:lnTo>
                  <a:pt x="163355" y="552030"/>
                </a:lnTo>
                <a:lnTo>
                  <a:pt x="146443" y="544779"/>
                </a:lnTo>
                <a:lnTo>
                  <a:pt x="106246" y="525812"/>
                </a:lnTo>
                <a:lnTo>
                  <a:pt x="48249" y="490083"/>
                </a:lnTo>
                <a:lnTo>
                  <a:pt x="17128" y="454937"/>
                </a:lnTo>
                <a:lnTo>
                  <a:pt x="1902" y="413346"/>
                </a:lnTo>
                <a:lnTo>
                  <a:pt x="0" y="390131"/>
                </a:lnTo>
                <a:lnTo>
                  <a:pt x="6810" y="344368"/>
                </a:lnTo>
                <a:lnTo>
                  <a:pt x="27239" y="306657"/>
                </a:lnTo>
                <a:lnTo>
                  <a:pt x="61288" y="276999"/>
                </a:lnTo>
                <a:lnTo>
                  <a:pt x="108953" y="255397"/>
                </a:lnTo>
                <a:lnTo>
                  <a:pt x="157283" y="243978"/>
                </a:lnTo>
                <a:lnTo>
                  <a:pt x="210870" y="240169"/>
                </a:lnTo>
                <a:lnTo>
                  <a:pt x="254078" y="242219"/>
                </a:lnTo>
                <a:lnTo>
                  <a:pt x="292303" y="248370"/>
                </a:lnTo>
                <a:lnTo>
                  <a:pt x="325545" y="258622"/>
                </a:lnTo>
                <a:lnTo>
                  <a:pt x="353809" y="272973"/>
                </a:lnTo>
                <a:lnTo>
                  <a:pt x="355126" y="257383"/>
                </a:lnTo>
                <a:lnTo>
                  <a:pt x="381152" y="233146"/>
                </a:lnTo>
                <a:lnTo>
                  <a:pt x="384276" y="233146"/>
                </a:lnTo>
                <a:lnTo>
                  <a:pt x="384276" y="379590"/>
                </a:lnTo>
                <a:lnTo>
                  <a:pt x="346786" y="379590"/>
                </a:lnTo>
                <a:lnTo>
                  <a:pt x="337778" y="332871"/>
                </a:lnTo>
                <a:lnTo>
                  <a:pt x="315442" y="299337"/>
                </a:lnTo>
                <a:lnTo>
                  <a:pt x="279781" y="278983"/>
                </a:lnTo>
                <a:lnTo>
                  <a:pt x="230797" y="271805"/>
                </a:lnTo>
                <a:lnTo>
                  <a:pt x="196895" y="274881"/>
                </a:lnTo>
                <a:lnTo>
                  <a:pt x="150617" y="299483"/>
                </a:lnTo>
                <a:lnTo>
                  <a:pt x="134721" y="336638"/>
                </a:lnTo>
                <a:lnTo>
                  <a:pt x="134721" y="344436"/>
                </a:lnTo>
                <a:lnTo>
                  <a:pt x="152296" y="391009"/>
                </a:lnTo>
                <a:lnTo>
                  <a:pt x="205028" y="429971"/>
                </a:lnTo>
                <a:lnTo>
                  <a:pt x="251879" y="452221"/>
                </a:lnTo>
                <a:lnTo>
                  <a:pt x="293762" y="472288"/>
                </a:lnTo>
                <a:lnTo>
                  <a:pt x="328031" y="491474"/>
                </a:lnTo>
                <a:lnTo>
                  <a:pt x="373722" y="527202"/>
                </a:lnTo>
                <a:lnTo>
                  <a:pt x="400086" y="570844"/>
                </a:lnTo>
                <a:lnTo>
                  <a:pt x="408876" y="622096"/>
                </a:lnTo>
                <a:lnTo>
                  <a:pt x="402285" y="668888"/>
                </a:lnTo>
                <a:lnTo>
                  <a:pt x="382512" y="707329"/>
                </a:lnTo>
                <a:lnTo>
                  <a:pt x="349560" y="737421"/>
                </a:lnTo>
                <a:lnTo>
                  <a:pt x="303428" y="759167"/>
                </a:lnTo>
                <a:lnTo>
                  <a:pt x="257451" y="769716"/>
                </a:lnTo>
                <a:lnTo>
                  <a:pt x="206197" y="773226"/>
                </a:lnTo>
                <a:lnTo>
                  <a:pt x="156698" y="770957"/>
                </a:lnTo>
                <a:lnTo>
                  <a:pt x="111299" y="764149"/>
                </a:lnTo>
                <a:lnTo>
                  <a:pt x="70001" y="752802"/>
                </a:lnTo>
                <a:lnTo>
                  <a:pt x="32804" y="736917"/>
                </a:lnTo>
                <a:lnTo>
                  <a:pt x="31851" y="750536"/>
                </a:lnTo>
                <a:lnTo>
                  <a:pt x="7416" y="773226"/>
                </a:lnTo>
                <a:lnTo>
                  <a:pt x="1168" y="773226"/>
                </a:lnTo>
                <a:lnTo>
                  <a:pt x="1168" y="595160"/>
                </a:lnTo>
                <a:lnTo>
                  <a:pt x="41008" y="595160"/>
                </a:lnTo>
                <a:lnTo>
                  <a:pt x="47427" y="647081"/>
                </a:lnTo>
                <a:lnTo>
                  <a:pt x="64811" y="687568"/>
                </a:lnTo>
                <a:lnTo>
                  <a:pt x="93162" y="716621"/>
                </a:lnTo>
                <a:lnTo>
                  <a:pt x="132479" y="734239"/>
                </a:lnTo>
                <a:lnTo>
                  <a:pt x="182765" y="740422"/>
                </a:lnTo>
                <a:close/>
              </a:path>
              <a:path w="1898015" h="773429">
                <a:moveTo>
                  <a:pt x="479120" y="508457"/>
                </a:moveTo>
                <a:lnTo>
                  <a:pt x="482732" y="562512"/>
                </a:lnTo>
                <a:lnTo>
                  <a:pt x="493568" y="610645"/>
                </a:lnTo>
                <a:lnTo>
                  <a:pt x="511629" y="652854"/>
                </a:lnTo>
                <a:lnTo>
                  <a:pt x="536913" y="689140"/>
                </a:lnTo>
                <a:lnTo>
                  <a:pt x="569422" y="719502"/>
                </a:lnTo>
                <a:lnTo>
                  <a:pt x="609155" y="743940"/>
                </a:lnTo>
                <a:lnTo>
                  <a:pt x="674470" y="765908"/>
                </a:lnTo>
                <a:lnTo>
                  <a:pt x="748576" y="773226"/>
                </a:lnTo>
                <a:lnTo>
                  <a:pt x="805983" y="768614"/>
                </a:lnTo>
                <a:lnTo>
                  <a:pt x="856361" y="754776"/>
                </a:lnTo>
                <a:lnTo>
                  <a:pt x="899709" y="731714"/>
                </a:lnTo>
                <a:lnTo>
                  <a:pt x="936028" y="699427"/>
                </a:lnTo>
                <a:lnTo>
                  <a:pt x="963483" y="658129"/>
                </a:lnTo>
                <a:lnTo>
                  <a:pt x="970000" y="643191"/>
                </a:lnTo>
                <a:lnTo>
                  <a:pt x="939533" y="634987"/>
                </a:lnTo>
                <a:lnTo>
                  <a:pt x="920281" y="667279"/>
                </a:lnTo>
                <a:lnTo>
                  <a:pt x="895313" y="693859"/>
                </a:lnTo>
                <a:lnTo>
                  <a:pt x="828243" y="729881"/>
                </a:lnTo>
                <a:lnTo>
                  <a:pt x="782551" y="738668"/>
                </a:lnTo>
                <a:lnTo>
                  <a:pt x="767321" y="739254"/>
                </a:lnTo>
                <a:lnTo>
                  <a:pt x="730272" y="734715"/>
                </a:lnTo>
                <a:lnTo>
                  <a:pt x="676376" y="698400"/>
                </a:lnTo>
                <a:lnTo>
                  <a:pt x="650825" y="636895"/>
                </a:lnTo>
                <a:lnTo>
                  <a:pt x="640868" y="560747"/>
                </a:lnTo>
                <a:lnTo>
                  <a:pt x="639622" y="514324"/>
                </a:lnTo>
                <a:lnTo>
                  <a:pt x="642106" y="441968"/>
                </a:lnTo>
                <a:lnTo>
                  <a:pt x="649558" y="382358"/>
                </a:lnTo>
                <a:lnTo>
                  <a:pt x="661977" y="335495"/>
                </a:lnTo>
                <a:lnTo>
                  <a:pt x="679362" y="301379"/>
                </a:lnTo>
                <a:lnTo>
                  <a:pt x="711524" y="275392"/>
                </a:lnTo>
                <a:lnTo>
                  <a:pt x="746226" y="269455"/>
                </a:lnTo>
                <a:lnTo>
                  <a:pt x="769512" y="272458"/>
                </a:lnTo>
                <a:lnTo>
                  <a:pt x="801149" y="296480"/>
                </a:lnTo>
                <a:lnTo>
                  <a:pt x="813671" y="338808"/>
                </a:lnTo>
                <a:lnTo>
                  <a:pt x="815352" y="349135"/>
                </a:lnTo>
                <a:lnTo>
                  <a:pt x="819746" y="373657"/>
                </a:lnTo>
                <a:lnTo>
                  <a:pt x="843470" y="418249"/>
                </a:lnTo>
                <a:lnTo>
                  <a:pt x="887984" y="429971"/>
                </a:lnTo>
                <a:lnTo>
                  <a:pt x="936315" y="418838"/>
                </a:lnTo>
                <a:lnTo>
                  <a:pt x="961796" y="385445"/>
                </a:lnTo>
                <a:lnTo>
                  <a:pt x="964145" y="372948"/>
                </a:lnTo>
                <a:lnTo>
                  <a:pt x="964145" y="366699"/>
                </a:lnTo>
                <a:lnTo>
                  <a:pt x="948621" y="318376"/>
                </a:lnTo>
                <a:lnTo>
                  <a:pt x="902055" y="276491"/>
                </a:lnTo>
                <a:lnTo>
                  <a:pt x="833510" y="249253"/>
                </a:lnTo>
                <a:lnTo>
                  <a:pt x="793531" y="242441"/>
                </a:lnTo>
                <a:lnTo>
                  <a:pt x="749744" y="240169"/>
                </a:lnTo>
                <a:lnTo>
                  <a:pt x="701945" y="243403"/>
                </a:lnTo>
                <a:lnTo>
                  <a:pt x="657897" y="253104"/>
                </a:lnTo>
                <a:lnTo>
                  <a:pt x="617599" y="269272"/>
                </a:lnTo>
                <a:lnTo>
                  <a:pt x="581049" y="291906"/>
                </a:lnTo>
                <a:lnTo>
                  <a:pt x="548246" y="321005"/>
                </a:lnTo>
                <a:lnTo>
                  <a:pt x="518001" y="359960"/>
                </a:lnTo>
                <a:lnTo>
                  <a:pt x="496400" y="404187"/>
                </a:lnTo>
                <a:lnTo>
                  <a:pt x="483439" y="453686"/>
                </a:lnTo>
                <a:lnTo>
                  <a:pt x="479120" y="508457"/>
                </a:lnTo>
                <a:close/>
              </a:path>
              <a:path w="1898015" h="773429">
                <a:moveTo>
                  <a:pt x="1430375" y="773226"/>
                </a:moveTo>
                <a:lnTo>
                  <a:pt x="1469106" y="769347"/>
                </a:lnTo>
                <a:lnTo>
                  <a:pt x="1522408" y="738304"/>
                </a:lnTo>
                <a:lnTo>
                  <a:pt x="1540274" y="698615"/>
                </a:lnTo>
                <a:lnTo>
                  <a:pt x="1547520" y="651395"/>
                </a:lnTo>
                <a:lnTo>
                  <a:pt x="1517065" y="650214"/>
                </a:lnTo>
                <a:lnTo>
                  <a:pt x="1511865" y="685657"/>
                </a:lnTo>
                <a:lnTo>
                  <a:pt x="1503295" y="711139"/>
                </a:lnTo>
                <a:lnTo>
                  <a:pt x="1491359" y="726663"/>
                </a:lnTo>
                <a:lnTo>
                  <a:pt x="1476057" y="732231"/>
                </a:lnTo>
                <a:lnTo>
                  <a:pt x="1464780" y="727690"/>
                </a:lnTo>
                <a:lnTo>
                  <a:pt x="1456723" y="716411"/>
                </a:lnTo>
                <a:lnTo>
                  <a:pt x="1451888" y="698396"/>
                </a:lnTo>
                <a:lnTo>
                  <a:pt x="1450276" y="673646"/>
                </a:lnTo>
                <a:lnTo>
                  <a:pt x="1450276" y="428790"/>
                </a:lnTo>
                <a:lnTo>
                  <a:pt x="1444841" y="374713"/>
                </a:lnTo>
                <a:lnTo>
                  <a:pt x="1428536" y="329634"/>
                </a:lnTo>
                <a:lnTo>
                  <a:pt x="1401359" y="293552"/>
                </a:lnTo>
                <a:lnTo>
                  <a:pt x="1363310" y="266465"/>
                </a:lnTo>
                <a:lnTo>
                  <a:pt x="1314386" y="248373"/>
                </a:lnTo>
                <a:lnTo>
                  <a:pt x="1258370" y="240681"/>
                </a:lnTo>
                <a:lnTo>
                  <a:pt x="1238237" y="240169"/>
                </a:lnTo>
                <a:lnTo>
                  <a:pt x="1179237" y="242935"/>
                </a:lnTo>
                <a:lnTo>
                  <a:pt x="1129703" y="251232"/>
                </a:lnTo>
                <a:lnTo>
                  <a:pt x="1089635" y="265058"/>
                </a:lnTo>
                <a:lnTo>
                  <a:pt x="1037894" y="309295"/>
                </a:lnTo>
                <a:lnTo>
                  <a:pt x="1027353" y="346786"/>
                </a:lnTo>
                <a:lnTo>
                  <a:pt x="1030061" y="367510"/>
                </a:lnTo>
                <a:lnTo>
                  <a:pt x="1070698" y="404190"/>
                </a:lnTo>
                <a:lnTo>
                  <a:pt x="1085151" y="407708"/>
                </a:lnTo>
                <a:lnTo>
                  <a:pt x="1092962" y="407708"/>
                </a:lnTo>
                <a:lnTo>
                  <a:pt x="1135135" y="395403"/>
                </a:lnTo>
                <a:lnTo>
                  <a:pt x="1160907" y="358495"/>
                </a:lnTo>
                <a:lnTo>
                  <a:pt x="1167942" y="335064"/>
                </a:lnTo>
                <a:lnTo>
                  <a:pt x="1174822" y="313830"/>
                </a:lnTo>
                <a:lnTo>
                  <a:pt x="1200746" y="276491"/>
                </a:lnTo>
                <a:lnTo>
                  <a:pt x="1230033" y="270637"/>
                </a:lnTo>
                <a:lnTo>
                  <a:pt x="1254852" y="274809"/>
                </a:lnTo>
                <a:lnTo>
                  <a:pt x="1288242" y="308195"/>
                </a:lnTo>
                <a:lnTo>
                  <a:pt x="1298859" y="350298"/>
                </a:lnTo>
                <a:lnTo>
                  <a:pt x="1301496" y="395986"/>
                </a:lnTo>
                <a:lnTo>
                  <a:pt x="1301496" y="472135"/>
                </a:lnTo>
                <a:lnTo>
                  <a:pt x="1230910" y="475908"/>
                </a:lnTo>
                <a:lnTo>
                  <a:pt x="1169698" y="484293"/>
                </a:lnTo>
                <a:lnTo>
                  <a:pt x="1117858" y="497291"/>
                </a:lnTo>
                <a:lnTo>
                  <a:pt x="1075389" y="514902"/>
                </a:lnTo>
                <a:lnTo>
                  <a:pt x="1042293" y="537125"/>
                </a:lnTo>
                <a:lnTo>
                  <a:pt x="1004217" y="595408"/>
                </a:lnTo>
                <a:lnTo>
                  <a:pt x="999236" y="631469"/>
                </a:lnTo>
                <a:lnTo>
                  <a:pt x="1004946" y="678920"/>
                </a:lnTo>
                <a:lnTo>
                  <a:pt x="1022078" y="716997"/>
                </a:lnTo>
                <a:lnTo>
                  <a:pt x="1050633" y="745701"/>
                </a:lnTo>
                <a:lnTo>
                  <a:pt x="1090612" y="765035"/>
                </a:lnTo>
                <a:lnTo>
                  <a:pt x="1134330" y="772714"/>
                </a:lnTo>
                <a:lnTo>
                  <a:pt x="1150366" y="773226"/>
                </a:lnTo>
                <a:lnTo>
                  <a:pt x="1196865" y="768540"/>
                </a:lnTo>
                <a:lnTo>
                  <a:pt x="1236770" y="754481"/>
                </a:lnTo>
                <a:lnTo>
                  <a:pt x="1270084" y="731050"/>
                </a:lnTo>
                <a:lnTo>
                  <a:pt x="1296809" y="698246"/>
                </a:lnTo>
                <a:lnTo>
                  <a:pt x="1312037" y="666623"/>
                </a:lnTo>
                <a:lnTo>
                  <a:pt x="1328662" y="711069"/>
                </a:lnTo>
                <a:lnTo>
                  <a:pt x="1353927" y="743651"/>
                </a:lnTo>
                <a:lnTo>
                  <a:pt x="1387832" y="764370"/>
                </a:lnTo>
                <a:lnTo>
                  <a:pt x="1430375" y="773226"/>
                </a:lnTo>
                <a:close/>
              </a:path>
              <a:path w="1898015" h="773429">
                <a:moveTo>
                  <a:pt x="1211287" y="722858"/>
                </a:moveTo>
                <a:lnTo>
                  <a:pt x="1185586" y="715462"/>
                </a:lnTo>
                <a:lnTo>
                  <a:pt x="1167061" y="695618"/>
                </a:lnTo>
                <a:lnTo>
                  <a:pt x="1155711" y="663327"/>
                </a:lnTo>
                <a:lnTo>
                  <a:pt x="1151534" y="618591"/>
                </a:lnTo>
                <a:lnTo>
                  <a:pt x="1155489" y="583296"/>
                </a:lnTo>
                <a:lnTo>
                  <a:pt x="1187126" y="532914"/>
                </a:lnTo>
                <a:lnTo>
                  <a:pt x="1232962" y="513072"/>
                </a:lnTo>
                <a:lnTo>
                  <a:pt x="1276309" y="506630"/>
                </a:lnTo>
                <a:lnTo>
                  <a:pt x="1301496" y="504952"/>
                </a:lnTo>
                <a:lnTo>
                  <a:pt x="1301496" y="618591"/>
                </a:lnTo>
                <a:lnTo>
                  <a:pt x="1288685" y="655636"/>
                </a:lnTo>
                <a:lnTo>
                  <a:pt x="1252952" y="706013"/>
                </a:lnTo>
                <a:lnTo>
                  <a:pt x="1216761" y="722858"/>
                </a:lnTo>
                <a:lnTo>
                  <a:pt x="1211287" y="722858"/>
                </a:lnTo>
                <a:close/>
              </a:path>
              <a:path w="1898015" h="773429">
                <a:moveTo>
                  <a:pt x="1869617" y="731062"/>
                </a:moveTo>
                <a:lnTo>
                  <a:pt x="1811070" y="731062"/>
                </a:lnTo>
                <a:lnTo>
                  <a:pt x="1811070" y="0"/>
                </a:lnTo>
                <a:lnTo>
                  <a:pt x="1570901" y="0"/>
                </a:lnTo>
                <a:lnTo>
                  <a:pt x="1570901" y="30467"/>
                </a:lnTo>
                <a:lnTo>
                  <a:pt x="1662226" y="30467"/>
                </a:lnTo>
                <a:lnTo>
                  <a:pt x="1662226" y="667791"/>
                </a:lnTo>
                <a:lnTo>
                  <a:pt x="1652590" y="706450"/>
                </a:lnTo>
                <a:lnTo>
                  <a:pt x="1612858" y="728421"/>
                </a:lnTo>
                <a:lnTo>
                  <a:pt x="1570901" y="731062"/>
                </a:lnTo>
                <a:lnTo>
                  <a:pt x="1570901" y="761517"/>
                </a:lnTo>
                <a:lnTo>
                  <a:pt x="1897811" y="761517"/>
                </a:lnTo>
                <a:lnTo>
                  <a:pt x="1896859" y="749585"/>
                </a:lnTo>
                <a:lnTo>
                  <a:pt x="1874316" y="731062"/>
                </a:lnTo>
                <a:lnTo>
                  <a:pt x="1869617" y="731062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17245" y="3307080"/>
            <a:ext cx="494665" cy="533400"/>
          </a:xfrm>
          <a:custGeom>
            <a:avLst/>
            <a:gdLst/>
            <a:ahLst/>
            <a:cxnLst/>
            <a:rect l="l" t="t" r="r" b="b"/>
            <a:pathLst>
              <a:path w="494665" h="533400">
                <a:moveTo>
                  <a:pt x="262382" y="30467"/>
                </a:moveTo>
                <a:lnTo>
                  <a:pt x="295290" y="39327"/>
                </a:lnTo>
                <a:lnTo>
                  <a:pt x="318960" y="63565"/>
                </a:lnTo>
                <a:lnTo>
                  <a:pt x="333390" y="103178"/>
                </a:lnTo>
                <a:lnTo>
                  <a:pt x="338582" y="158165"/>
                </a:lnTo>
                <a:lnTo>
                  <a:pt x="336534" y="183058"/>
                </a:lnTo>
                <a:lnTo>
                  <a:pt x="305816" y="226110"/>
                </a:lnTo>
                <a:lnTo>
                  <a:pt x="257434" y="232484"/>
                </a:lnTo>
                <a:lnTo>
                  <a:pt x="235458" y="231965"/>
                </a:lnTo>
                <a:lnTo>
                  <a:pt x="160528" y="228460"/>
                </a:lnTo>
                <a:lnTo>
                  <a:pt x="167219" y="158306"/>
                </a:lnTo>
                <a:lnTo>
                  <a:pt x="180744" y="103429"/>
                </a:lnTo>
                <a:lnTo>
                  <a:pt x="201109" y="63829"/>
                </a:lnTo>
                <a:lnTo>
                  <a:pt x="228319" y="39509"/>
                </a:lnTo>
                <a:lnTo>
                  <a:pt x="262382" y="30467"/>
                </a:lnTo>
                <a:close/>
              </a:path>
              <a:path w="494665" h="533400">
                <a:moveTo>
                  <a:pt x="481584" y="400672"/>
                </a:moveTo>
                <a:lnTo>
                  <a:pt x="453390" y="391299"/>
                </a:lnTo>
                <a:lnTo>
                  <a:pt x="434651" y="424180"/>
                </a:lnTo>
                <a:lnTo>
                  <a:pt x="411210" y="451346"/>
                </a:lnTo>
                <a:lnTo>
                  <a:pt x="350266" y="488543"/>
                </a:lnTo>
                <a:lnTo>
                  <a:pt x="307457" y="498425"/>
                </a:lnTo>
                <a:lnTo>
                  <a:pt x="292862" y="499084"/>
                </a:lnTo>
                <a:lnTo>
                  <a:pt x="250186" y="491616"/>
                </a:lnTo>
                <a:lnTo>
                  <a:pt x="215868" y="469212"/>
                </a:lnTo>
                <a:lnTo>
                  <a:pt x="189884" y="431870"/>
                </a:lnTo>
                <a:lnTo>
                  <a:pt x="172212" y="379590"/>
                </a:lnTo>
                <a:lnTo>
                  <a:pt x="164036" y="325697"/>
                </a:lnTo>
                <a:lnTo>
                  <a:pt x="160528" y="262432"/>
                </a:lnTo>
                <a:lnTo>
                  <a:pt x="268351" y="265950"/>
                </a:lnTo>
                <a:lnTo>
                  <a:pt x="337464" y="265432"/>
                </a:lnTo>
                <a:lnTo>
                  <a:pt x="393928" y="259198"/>
                </a:lnTo>
                <a:lnTo>
                  <a:pt x="437743" y="247248"/>
                </a:lnTo>
                <a:lnTo>
                  <a:pt x="487426" y="206197"/>
                </a:lnTo>
                <a:lnTo>
                  <a:pt x="494411" y="169875"/>
                </a:lnTo>
                <a:lnTo>
                  <a:pt x="488031" y="123455"/>
                </a:lnTo>
                <a:lnTo>
                  <a:pt x="468899" y="83770"/>
                </a:lnTo>
                <a:lnTo>
                  <a:pt x="437028" y="50822"/>
                </a:lnTo>
                <a:lnTo>
                  <a:pt x="392430" y="24612"/>
                </a:lnTo>
                <a:lnTo>
                  <a:pt x="331263" y="6153"/>
                </a:lnTo>
                <a:lnTo>
                  <a:pt x="262382" y="0"/>
                </a:lnTo>
                <a:lnTo>
                  <a:pt x="211818" y="3608"/>
                </a:lnTo>
                <a:lnTo>
                  <a:pt x="165906" y="14434"/>
                </a:lnTo>
                <a:lnTo>
                  <a:pt x="124664" y="32476"/>
                </a:lnTo>
                <a:lnTo>
                  <a:pt x="88109" y="57734"/>
                </a:lnTo>
                <a:lnTo>
                  <a:pt x="56261" y="90208"/>
                </a:lnTo>
                <a:lnTo>
                  <a:pt x="31664" y="127484"/>
                </a:lnTo>
                <a:lnTo>
                  <a:pt x="14081" y="169003"/>
                </a:lnTo>
                <a:lnTo>
                  <a:pt x="3522" y="214768"/>
                </a:lnTo>
                <a:lnTo>
                  <a:pt x="0" y="264782"/>
                </a:lnTo>
                <a:lnTo>
                  <a:pt x="3546" y="318541"/>
                </a:lnTo>
                <a:lnTo>
                  <a:pt x="14186" y="366573"/>
                </a:lnTo>
                <a:lnTo>
                  <a:pt x="31924" y="408878"/>
                </a:lnTo>
                <a:lnTo>
                  <a:pt x="56764" y="445456"/>
                </a:lnTo>
                <a:lnTo>
                  <a:pt x="88708" y="476308"/>
                </a:lnTo>
                <a:lnTo>
                  <a:pt x="127762" y="501434"/>
                </a:lnTo>
                <a:lnTo>
                  <a:pt x="192706" y="525151"/>
                </a:lnTo>
                <a:lnTo>
                  <a:pt x="265938" y="533057"/>
                </a:lnTo>
                <a:lnTo>
                  <a:pt x="317695" y="529215"/>
                </a:lnTo>
                <a:lnTo>
                  <a:pt x="363246" y="517688"/>
                </a:lnTo>
                <a:lnTo>
                  <a:pt x="402604" y="498476"/>
                </a:lnTo>
                <a:lnTo>
                  <a:pt x="435780" y="471578"/>
                </a:lnTo>
                <a:lnTo>
                  <a:pt x="462788" y="436994"/>
                </a:lnTo>
                <a:lnTo>
                  <a:pt x="481584" y="400672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03248" y="3061055"/>
            <a:ext cx="1097915" cy="779145"/>
          </a:xfrm>
          <a:custGeom>
            <a:avLst/>
            <a:gdLst/>
            <a:ahLst/>
            <a:cxnLst/>
            <a:rect l="l" t="t" r="r" b="b"/>
            <a:pathLst>
              <a:path w="1097915" h="779145">
                <a:moveTo>
                  <a:pt x="160528" y="513143"/>
                </a:moveTo>
                <a:lnTo>
                  <a:pt x="163026" y="438529"/>
                </a:lnTo>
                <a:lnTo>
                  <a:pt x="170513" y="378707"/>
                </a:lnTo>
                <a:lnTo>
                  <a:pt x="182977" y="333678"/>
                </a:lnTo>
                <a:lnTo>
                  <a:pt x="213933" y="291648"/>
                </a:lnTo>
                <a:lnTo>
                  <a:pt x="269494" y="276491"/>
                </a:lnTo>
                <a:lnTo>
                  <a:pt x="303643" y="281249"/>
                </a:lnTo>
                <a:lnTo>
                  <a:pt x="351700" y="319322"/>
                </a:lnTo>
                <a:lnTo>
                  <a:pt x="371727" y="380830"/>
                </a:lnTo>
                <a:lnTo>
                  <a:pt x="378723" y="458736"/>
                </a:lnTo>
                <a:lnTo>
                  <a:pt x="379603" y="508457"/>
                </a:lnTo>
                <a:lnTo>
                  <a:pt x="377820" y="571815"/>
                </a:lnTo>
                <a:lnTo>
                  <a:pt x="372478" y="625052"/>
                </a:lnTo>
                <a:lnTo>
                  <a:pt x="363582" y="668166"/>
                </a:lnTo>
                <a:lnTo>
                  <a:pt x="335153" y="724027"/>
                </a:lnTo>
                <a:lnTo>
                  <a:pt x="287879" y="747088"/>
                </a:lnTo>
                <a:lnTo>
                  <a:pt x="268351" y="748626"/>
                </a:lnTo>
                <a:lnTo>
                  <a:pt x="235275" y="743940"/>
                </a:lnTo>
                <a:lnTo>
                  <a:pt x="188412" y="706450"/>
                </a:lnTo>
                <a:lnTo>
                  <a:pt x="168457" y="644720"/>
                </a:lnTo>
                <a:lnTo>
                  <a:pt x="161409" y="564471"/>
                </a:lnTo>
                <a:lnTo>
                  <a:pt x="160528" y="513143"/>
                </a:lnTo>
                <a:close/>
              </a:path>
              <a:path w="1097915" h="779145">
                <a:moveTo>
                  <a:pt x="275336" y="246024"/>
                </a:moveTo>
                <a:lnTo>
                  <a:pt x="220395" y="249960"/>
                </a:lnTo>
                <a:lnTo>
                  <a:pt x="170789" y="261770"/>
                </a:lnTo>
                <a:lnTo>
                  <a:pt x="126517" y="281452"/>
                </a:lnTo>
                <a:lnTo>
                  <a:pt x="87579" y="309008"/>
                </a:lnTo>
                <a:lnTo>
                  <a:pt x="53975" y="344436"/>
                </a:lnTo>
                <a:lnTo>
                  <a:pt x="30378" y="381048"/>
                </a:lnTo>
                <a:lnTo>
                  <a:pt x="13509" y="420589"/>
                </a:lnTo>
                <a:lnTo>
                  <a:pt x="3379" y="463058"/>
                </a:lnTo>
                <a:lnTo>
                  <a:pt x="0" y="508457"/>
                </a:lnTo>
                <a:lnTo>
                  <a:pt x="3657" y="559211"/>
                </a:lnTo>
                <a:lnTo>
                  <a:pt x="14630" y="605556"/>
                </a:lnTo>
                <a:lnTo>
                  <a:pt x="32918" y="647495"/>
                </a:lnTo>
                <a:lnTo>
                  <a:pt x="58521" y="685029"/>
                </a:lnTo>
                <a:lnTo>
                  <a:pt x="91440" y="718159"/>
                </a:lnTo>
                <a:lnTo>
                  <a:pt x="129492" y="744812"/>
                </a:lnTo>
                <a:lnTo>
                  <a:pt x="171069" y="763851"/>
                </a:lnTo>
                <a:lnTo>
                  <a:pt x="216169" y="775273"/>
                </a:lnTo>
                <a:lnTo>
                  <a:pt x="264795" y="779081"/>
                </a:lnTo>
                <a:lnTo>
                  <a:pt x="317723" y="775099"/>
                </a:lnTo>
                <a:lnTo>
                  <a:pt x="365866" y="763151"/>
                </a:lnTo>
                <a:lnTo>
                  <a:pt x="409224" y="743236"/>
                </a:lnTo>
                <a:lnTo>
                  <a:pt x="447796" y="715353"/>
                </a:lnTo>
                <a:lnTo>
                  <a:pt x="481584" y="679500"/>
                </a:lnTo>
                <a:lnTo>
                  <a:pt x="507180" y="640547"/>
                </a:lnTo>
                <a:lnTo>
                  <a:pt x="525478" y="598668"/>
                </a:lnTo>
                <a:lnTo>
                  <a:pt x="536465" y="553860"/>
                </a:lnTo>
                <a:lnTo>
                  <a:pt x="540131" y="506120"/>
                </a:lnTo>
                <a:lnTo>
                  <a:pt x="536427" y="455929"/>
                </a:lnTo>
                <a:lnTo>
                  <a:pt x="525317" y="410329"/>
                </a:lnTo>
                <a:lnTo>
                  <a:pt x="506801" y="369322"/>
                </a:lnTo>
                <a:lnTo>
                  <a:pt x="480877" y="332909"/>
                </a:lnTo>
                <a:lnTo>
                  <a:pt x="447548" y="301091"/>
                </a:lnTo>
                <a:lnTo>
                  <a:pt x="409995" y="277003"/>
                </a:lnTo>
                <a:lnTo>
                  <a:pt x="368776" y="259794"/>
                </a:lnTo>
                <a:lnTo>
                  <a:pt x="323889" y="249467"/>
                </a:lnTo>
                <a:lnTo>
                  <a:pt x="275336" y="246024"/>
                </a:lnTo>
                <a:close/>
              </a:path>
              <a:path w="1097915" h="779145">
                <a:moveTo>
                  <a:pt x="925576" y="736917"/>
                </a:moveTo>
                <a:lnTo>
                  <a:pt x="842391" y="736917"/>
                </a:lnTo>
                <a:lnTo>
                  <a:pt x="842391" y="295236"/>
                </a:lnTo>
                <a:lnTo>
                  <a:pt x="974725" y="295236"/>
                </a:lnTo>
                <a:lnTo>
                  <a:pt x="974725" y="263601"/>
                </a:lnTo>
                <a:lnTo>
                  <a:pt x="842391" y="263601"/>
                </a:lnTo>
                <a:lnTo>
                  <a:pt x="842391" y="257746"/>
                </a:lnTo>
                <a:lnTo>
                  <a:pt x="844061" y="178227"/>
                </a:lnTo>
                <a:lnTo>
                  <a:pt x="849090" y="116571"/>
                </a:lnTo>
                <a:lnTo>
                  <a:pt x="857500" y="72782"/>
                </a:lnTo>
                <a:lnTo>
                  <a:pt x="876865" y="39688"/>
                </a:lnTo>
                <a:lnTo>
                  <a:pt x="905637" y="30467"/>
                </a:lnTo>
                <a:lnTo>
                  <a:pt x="919585" y="33248"/>
                </a:lnTo>
                <a:lnTo>
                  <a:pt x="932259" y="41594"/>
                </a:lnTo>
                <a:lnTo>
                  <a:pt x="943623" y="55504"/>
                </a:lnTo>
                <a:lnTo>
                  <a:pt x="953643" y="74980"/>
                </a:lnTo>
                <a:lnTo>
                  <a:pt x="964334" y="99143"/>
                </a:lnTo>
                <a:lnTo>
                  <a:pt x="972978" y="117741"/>
                </a:lnTo>
                <a:lnTo>
                  <a:pt x="1005744" y="155233"/>
                </a:lnTo>
                <a:lnTo>
                  <a:pt x="1052941" y="159327"/>
                </a:lnTo>
                <a:lnTo>
                  <a:pt x="1094232" y="124180"/>
                </a:lnTo>
                <a:lnTo>
                  <a:pt x="1097788" y="111302"/>
                </a:lnTo>
                <a:lnTo>
                  <a:pt x="1097788" y="104267"/>
                </a:lnTo>
                <a:lnTo>
                  <a:pt x="1082548" y="57992"/>
                </a:lnTo>
                <a:lnTo>
                  <a:pt x="1036828" y="22263"/>
                </a:lnTo>
                <a:lnTo>
                  <a:pt x="987583" y="5564"/>
                </a:lnTo>
                <a:lnTo>
                  <a:pt x="929005" y="0"/>
                </a:lnTo>
                <a:lnTo>
                  <a:pt x="877250" y="3936"/>
                </a:lnTo>
                <a:lnTo>
                  <a:pt x="831568" y="15745"/>
                </a:lnTo>
                <a:lnTo>
                  <a:pt x="791963" y="35428"/>
                </a:lnTo>
                <a:lnTo>
                  <a:pt x="758442" y="62983"/>
                </a:lnTo>
                <a:lnTo>
                  <a:pt x="731012" y="98412"/>
                </a:lnTo>
                <a:lnTo>
                  <a:pt x="702897" y="166363"/>
                </a:lnTo>
                <a:lnTo>
                  <a:pt x="695882" y="205611"/>
                </a:lnTo>
                <a:lnTo>
                  <a:pt x="693547" y="248373"/>
                </a:lnTo>
                <a:lnTo>
                  <a:pt x="693547" y="263601"/>
                </a:lnTo>
                <a:lnTo>
                  <a:pt x="598678" y="263601"/>
                </a:lnTo>
                <a:lnTo>
                  <a:pt x="598678" y="295236"/>
                </a:lnTo>
                <a:lnTo>
                  <a:pt x="693547" y="295236"/>
                </a:lnTo>
                <a:lnTo>
                  <a:pt x="693547" y="675995"/>
                </a:lnTo>
                <a:lnTo>
                  <a:pt x="687119" y="702643"/>
                </a:lnTo>
                <a:lnTo>
                  <a:pt x="670131" y="721682"/>
                </a:lnTo>
                <a:lnTo>
                  <a:pt x="642594" y="733108"/>
                </a:lnTo>
                <a:lnTo>
                  <a:pt x="604520" y="736917"/>
                </a:lnTo>
                <a:lnTo>
                  <a:pt x="604520" y="767372"/>
                </a:lnTo>
                <a:lnTo>
                  <a:pt x="953643" y="767372"/>
                </a:lnTo>
                <a:lnTo>
                  <a:pt x="952690" y="755439"/>
                </a:lnTo>
                <a:lnTo>
                  <a:pt x="930148" y="736917"/>
                </a:lnTo>
                <a:lnTo>
                  <a:pt x="925576" y="736917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90862" y="4505185"/>
            <a:ext cx="3710304" cy="774700"/>
          </a:xfrm>
          <a:custGeom>
            <a:avLst/>
            <a:gdLst/>
            <a:ahLst/>
            <a:cxnLst/>
            <a:rect l="l" t="t" r="r" b="b"/>
            <a:pathLst>
              <a:path w="3710304" h="774700">
                <a:moveTo>
                  <a:pt x="246024" y="731062"/>
                </a:moveTo>
                <a:lnTo>
                  <a:pt x="216738" y="731062"/>
                </a:lnTo>
                <a:lnTo>
                  <a:pt x="217906" y="431139"/>
                </a:lnTo>
                <a:lnTo>
                  <a:pt x="225231" y="388812"/>
                </a:lnTo>
                <a:lnTo>
                  <a:pt x="259208" y="327890"/>
                </a:lnTo>
                <a:lnTo>
                  <a:pt x="294137" y="305704"/>
                </a:lnTo>
                <a:lnTo>
                  <a:pt x="319836" y="301091"/>
                </a:lnTo>
                <a:lnTo>
                  <a:pt x="349781" y="305998"/>
                </a:lnTo>
                <a:lnTo>
                  <a:pt x="389029" y="345250"/>
                </a:lnTo>
                <a:lnTo>
                  <a:pt x="399354" y="387281"/>
                </a:lnTo>
                <a:lnTo>
                  <a:pt x="400672" y="411226"/>
                </a:lnTo>
                <a:lnTo>
                  <a:pt x="400672" y="670140"/>
                </a:lnTo>
                <a:lnTo>
                  <a:pt x="394225" y="709091"/>
                </a:lnTo>
                <a:lnTo>
                  <a:pt x="362010" y="730180"/>
                </a:lnTo>
                <a:lnTo>
                  <a:pt x="346786" y="731062"/>
                </a:lnTo>
                <a:lnTo>
                  <a:pt x="346786" y="761517"/>
                </a:lnTo>
                <a:lnTo>
                  <a:pt x="617410" y="761517"/>
                </a:lnTo>
                <a:lnTo>
                  <a:pt x="616458" y="749585"/>
                </a:lnTo>
                <a:lnTo>
                  <a:pt x="592810" y="731062"/>
                </a:lnTo>
                <a:lnTo>
                  <a:pt x="588124" y="731062"/>
                </a:lnTo>
                <a:lnTo>
                  <a:pt x="549465" y="731062"/>
                </a:lnTo>
                <a:lnTo>
                  <a:pt x="549465" y="431139"/>
                </a:lnTo>
                <a:lnTo>
                  <a:pt x="545340" y="377388"/>
                </a:lnTo>
                <a:lnTo>
                  <a:pt x="532966" y="332353"/>
                </a:lnTo>
                <a:lnTo>
                  <a:pt x="512344" y="296037"/>
                </a:lnTo>
                <a:lnTo>
                  <a:pt x="483477" y="268437"/>
                </a:lnTo>
                <a:lnTo>
                  <a:pt x="446366" y="249555"/>
                </a:lnTo>
                <a:lnTo>
                  <a:pt x="402865" y="240755"/>
                </a:lnTo>
                <a:lnTo>
                  <a:pt x="387781" y="240169"/>
                </a:lnTo>
                <a:lnTo>
                  <a:pt x="346633" y="244417"/>
                </a:lnTo>
                <a:lnTo>
                  <a:pt x="308705" y="257160"/>
                </a:lnTo>
                <a:lnTo>
                  <a:pt x="273996" y="278397"/>
                </a:lnTo>
                <a:lnTo>
                  <a:pt x="242506" y="308127"/>
                </a:lnTo>
                <a:lnTo>
                  <a:pt x="214388" y="349135"/>
                </a:lnTo>
                <a:lnTo>
                  <a:pt x="208534" y="257746"/>
                </a:lnTo>
                <a:lnTo>
                  <a:pt x="0" y="257746"/>
                </a:lnTo>
                <a:lnTo>
                  <a:pt x="0" y="288213"/>
                </a:lnTo>
                <a:lnTo>
                  <a:pt x="67945" y="288213"/>
                </a:lnTo>
                <a:lnTo>
                  <a:pt x="67945" y="670140"/>
                </a:lnTo>
                <a:lnTo>
                  <a:pt x="55352" y="712022"/>
                </a:lnTo>
                <a:lnTo>
                  <a:pt x="17576" y="729881"/>
                </a:lnTo>
                <a:lnTo>
                  <a:pt x="6248" y="731062"/>
                </a:lnTo>
                <a:lnTo>
                  <a:pt x="0" y="731062"/>
                </a:lnTo>
                <a:lnTo>
                  <a:pt x="0" y="761517"/>
                </a:lnTo>
                <a:lnTo>
                  <a:pt x="274142" y="761517"/>
                </a:lnTo>
                <a:lnTo>
                  <a:pt x="273191" y="749585"/>
                </a:lnTo>
                <a:lnTo>
                  <a:pt x="250710" y="731062"/>
                </a:lnTo>
                <a:lnTo>
                  <a:pt x="246024" y="731062"/>
                </a:lnTo>
                <a:close/>
              </a:path>
              <a:path w="3710304" h="774700">
                <a:moveTo>
                  <a:pt x="1089482" y="773226"/>
                </a:moveTo>
                <a:lnTo>
                  <a:pt x="1128220" y="769347"/>
                </a:lnTo>
                <a:lnTo>
                  <a:pt x="1181527" y="738304"/>
                </a:lnTo>
                <a:lnTo>
                  <a:pt x="1199387" y="698615"/>
                </a:lnTo>
                <a:lnTo>
                  <a:pt x="1206639" y="651395"/>
                </a:lnTo>
                <a:lnTo>
                  <a:pt x="1176172" y="650214"/>
                </a:lnTo>
                <a:lnTo>
                  <a:pt x="1170979" y="685657"/>
                </a:lnTo>
                <a:lnTo>
                  <a:pt x="1162413" y="711139"/>
                </a:lnTo>
                <a:lnTo>
                  <a:pt x="1150478" y="726663"/>
                </a:lnTo>
                <a:lnTo>
                  <a:pt x="1135176" y="732231"/>
                </a:lnTo>
                <a:lnTo>
                  <a:pt x="1123899" y="727690"/>
                </a:lnTo>
                <a:lnTo>
                  <a:pt x="1115842" y="716411"/>
                </a:lnTo>
                <a:lnTo>
                  <a:pt x="1111007" y="698396"/>
                </a:lnTo>
                <a:lnTo>
                  <a:pt x="1109395" y="673646"/>
                </a:lnTo>
                <a:lnTo>
                  <a:pt x="1109395" y="428790"/>
                </a:lnTo>
                <a:lnTo>
                  <a:pt x="1103959" y="374713"/>
                </a:lnTo>
                <a:lnTo>
                  <a:pt x="1087651" y="329634"/>
                </a:lnTo>
                <a:lnTo>
                  <a:pt x="1060470" y="293552"/>
                </a:lnTo>
                <a:lnTo>
                  <a:pt x="1022418" y="266465"/>
                </a:lnTo>
                <a:lnTo>
                  <a:pt x="973493" y="248373"/>
                </a:lnTo>
                <a:lnTo>
                  <a:pt x="917482" y="240681"/>
                </a:lnTo>
                <a:lnTo>
                  <a:pt x="897343" y="240169"/>
                </a:lnTo>
                <a:lnTo>
                  <a:pt x="838343" y="242935"/>
                </a:lnTo>
                <a:lnTo>
                  <a:pt x="788810" y="251232"/>
                </a:lnTo>
                <a:lnTo>
                  <a:pt x="748744" y="265058"/>
                </a:lnTo>
                <a:lnTo>
                  <a:pt x="697014" y="309295"/>
                </a:lnTo>
                <a:lnTo>
                  <a:pt x="686473" y="346786"/>
                </a:lnTo>
                <a:lnTo>
                  <a:pt x="689180" y="367510"/>
                </a:lnTo>
                <a:lnTo>
                  <a:pt x="729818" y="404190"/>
                </a:lnTo>
                <a:lnTo>
                  <a:pt x="744258" y="407708"/>
                </a:lnTo>
                <a:lnTo>
                  <a:pt x="752081" y="407708"/>
                </a:lnTo>
                <a:lnTo>
                  <a:pt x="794250" y="395403"/>
                </a:lnTo>
                <a:lnTo>
                  <a:pt x="820026" y="358495"/>
                </a:lnTo>
                <a:lnTo>
                  <a:pt x="827049" y="335064"/>
                </a:lnTo>
                <a:lnTo>
                  <a:pt x="833935" y="313830"/>
                </a:lnTo>
                <a:lnTo>
                  <a:pt x="859853" y="276491"/>
                </a:lnTo>
                <a:lnTo>
                  <a:pt x="889152" y="270637"/>
                </a:lnTo>
                <a:lnTo>
                  <a:pt x="913970" y="274809"/>
                </a:lnTo>
                <a:lnTo>
                  <a:pt x="947356" y="308195"/>
                </a:lnTo>
                <a:lnTo>
                  <a:pt x="957971" y="350298"/>
                </a:lnTo>
                <a:lnTo>
                  <a:pt x="960602" y="395986"/>
                </a:lnTo>
                <a:lnTo>
                  <a:pt x="960602" y="472135"/>
                </a:lnTo>
                <a:lnTo>
                  <a:pt x="890017" y="475908"/>
                </a:lnTo>
                <a:lnTo>
                  <a:pt x="828804" y="484293"/>
                </a:lnTo>
                <a:lnTo>
                  <a:pt x="776964" y="497291"/>
                </a:lnTo>
                <a:lnTo>
                  <a:pt x="734496" y="514902"/>
                </a:lnTo>
                <a:lnTo>
                  <a:pt x="701400" y="537125"/>
                </a:lnTo>
                <a:lnTo>
                  <a:pt x="663323" y="595408"/>
                </a:lnTo>
                <a:lnTo>
                  <a:pt x="658342" y="631469"/>
                </a:lnTo>
                <a:lnTo>
                  <a:pt x="664055" y="678920"/>
                </a:lnTo>
                <a:lnTo>
                  <a:pt x="681191" y="716997"/>
                </a:lnTo>
                <a:lnTo>
                  <a:pt x="709750" y="745701"/>
                </a:lnTo>
                <a:lnTo>
                  <a:pt x="749731" y="765035"/>
                </a:lnTo>
                <a:lnTo>
                  <a:pt x="793442" y="772714"/>
                </a:lnTo>
                <a:lnTo>
                  <a:pt x="809472" y="773226"/>
                </a:lnTo>
                <a:lnTo>
                  <a:pt x="855973" y="768540"/>
                </a:lnTo>
                <a:lnTo>
                  <a:pt x="895883" y="754481"/>
                </a:lnTo>
                <a:lnTo>
                  <a:pt x="929201" y="731050"/>
                </a:lnTo>
                <a:lnTo>
                  <a:pt x="955929" y="698246"/>
                </a:lnTo>
                <a:lnTo>
                  <a:pt x="971156" y="666623"/>
                </a:lnTo>
                <a:lnTo>
                  <a:pt x="987774" y="711069"/>
                </a:lnTo>
                <a:lnTo>
                  <a:pt x="1013036" y="743651"/>
                </a:lnTo>
                <a:lnTo>
                  <a:pt x="1046939" y="764370"/>
                </a:lnTo>
                <a:lnTo>
                  <a:pt x="1089482" y="773226"/>
                </a:lnTo>
                <a:close/>
              </a:path>
              <a:path w="3710304" h="774700">
                <a:moveTo>
                  <a:pt x="870394" y="722858"/>
                </a:moveTo>
                <a:lnTo>
                  <a:pt x="844693" y="715462"/>
                </a:lnTo>
                <a:lnTo>
                  <a:pt x="826169" y="695618"/>
                </a:lnTo>
                <a:lnTo>
                  <a:pt x="814823" y="663327"/>
                </a:lnTo>
                <a:lnTo>
                  <a:pt x="810653" y="618591"/>
                </a:lnTo>
                <a:lnTo>
                  <a:pt x="814606" y="583296"/>
                </a:lnTo>
                <a:lnTo>
                  <a:pt x="846234" y="532914"/>
                </a:lnTo>
                <a:lnTo>
                  <a:pt x="892069" y="513072"/>
                </a:lnTo>
                <a:lnTo>
                  <a:pt x="935416" y="506630"/>
                </a:lnTo>
                <a:lnTo>
                  <a:pt x="960602" y="504952"/>
                </a:lnTo>
                <a:lnTo>
                  <a:pt x="960602" y="618591"/>
                </a:lnTo>
                <a:lnTo>
                  <a:pt x="947791" y="655636"/>
                </a:lnTo>
                <a:lnTo>
                  <a:pt x="912064" y="706013"/>
                </a:lnTo>
                <a:lnTo>
                  <a:pt x="875868" y="722858"/>
                </a:lnTo>
                <a:lnTo>
                  <a:pt x="870394" y="722858"/>
                </a:lnTo>
                <a:close/>
              </a:path>
              <a:path w="3710304" h="774700">
                <a:moveTo>
                  <a:pt x="1230007" y="294068"/>
                </a:moveTo>
                <a:lnTo>
                  <a:pt x="1310855" y="294068"/>
                </a:lnTo>
                <a:lnTo>
                  <a:pt x="1310855" y="586955"/>
                </a:lnTo>
                <a:lnTo>
                  <a:pt x="1314760" y="639315"/>
                </a:lnTo>
                <a:lnTo>
                  <a:pt x="1326473" y="683149"/>
                </a:lnTo>
                <a:lnTo>
                  <a:pt x="1345996" y="718458"/>
                </a:lnTo>
                <a:lnTo>
                  <a:pt x="1373330" y="745240"/>
                </a:lnTo>
                <a:lnTo>
                  <a:pt x="1408475" y="763496"/>
                </a:lnTo>
                <a:lnTo>
                  <a:pt x="1451432" y="773226"/>
                </a:lnTo>
                <a:lnTo>
                  <a:pt x="1479550" y="774407"/>
                </a:lnTo>
                <a:lnTo>
                  <a:pt x="1521143" y="770745"/>
                </a:lnTo>
                <a:lnTo>
                  <a:pt x="1583237" y="741452"/>
                </a:lnTo>
                <a:lnTo>
                  <a:pt x="1611504" y="700009"/>
                </a:lnTo>
                <a:lnTo>
                  <a:pt x="1624386" y="661348"/>
                </a:lnTo>
                <a:lnTo>
                  <a:pt x="1629511" y="638505"/>
                </a:lnTo>
                <a:lnTo>
                  <a:pt x="1597875" y="633818"/>
                </a:lnTo>
                <a:lnTo>
                  <a:pt x="1584769" y="675919"/>
                </a:lnTo>
                <a:lnTo>
                  <a:pt x="1568881" y="707331"/>
                </a:lnTo>
                <a:lnTo>
                  <a:pt x="1550212" y="728053"/>
                </a:lnTo>
                <a:lnTo>
                  <a:pt x="1528762" y="738085"/>
                </a:lnTo>
                <a:lnTo>
                  <a:pt x="1524076" y="738860"/>
                </a:lnTo>
                <a:lnTo>
                  <a:pt x="1519389" y="739254"/>
                </a:lnTo>
                <a:lnTo>
                  <a:pt x="1514703" y="739254"/>
                </a:lnTo>
                <a:lnTo>
                  <a:pt x="1468788" y="704985"/>
                </a:lnTo>
                <a:lnTo>
                  <a:pt x="1460225" y="663984"/>
                </a:lnTo>
                <a:lnTo>
                  <a:pt x="1459636" y="649046"/>
                </a:lnTo>
                <a:lnTo>
                  <a:pt x="1459636" y="294068"/>
                </a:lnTo>
                <a:lnTo>
                  <a:pt x="1614284" y="294068"/>
                </a:lnTo>
                <a:lnTo>
                  <a:pt x="1614284" y="263601"/>
                </a:lnTo>
                <a:lnTo>
                  <a:pt x="1459636" y="263601"/>
                </a:lnTo>
                <a:lnTo>
                  <a:pt x="1459636" y="127698"/>
                </a:lnTo>
                <a:lnTo>
                  <a:pt x="1310855" y="152311"/>
                </a:lnTo>
                <a:lnTo>
                  <a:pt x="1310855" y="263601"/>
                </a:lnTo>
                <a:lnTo>
                  <a:pt x="1230007" y="263601"/>
                </a:lnTo>
                <a:lnTo>
                  <a:pt x="1230007" y="294068"/>
                </a:lnTo>
                <a:close/>
              </a:path>
              <a:path w="3710304" h="774700">
                <a:moveTo>
                  <a:pt x="2242197" y="731062"/>
                </a:moveTo>
                <a:lnTo>
                  <a:pt x="2202357" y="731062"/>
                </a:lnTo>
                <a:lnTo>
                  <a:pt x="2202357" y="257746"/>
                </a:lnTo>
                <a:lnTo>
                  <a:pt x="1996160" y="257746"/>
                </a:lnTo>
                <a:lnTo>
                  <a:pt x="1996160" y="288213"/>
                </a:lnTo>
                <a:lnTo>
                  <a:pt x="2053577" y="288213"/>
                </a:lnTo>
                <a:lnTo>
                  <a:pt x="2052396" y="583438"/>
                </a:lnTo>
                <a:lnTo>
                  <a:pt x="2045150" y="625248"/>
                </a:lnTo>
                <a:lnTo>
                  <a:pt x="2011760" y="685584"/>
                </a:lnTo>
                <a:lnTo>
                  <a:pt x="1976835" y="707697"/>
                </a:lnTo>
                <a:lnTo>
                  <a:pt x="1950478" y="712304"/>
                </a:lnTo>
                <a:lnTo>
                  <a:pt x="1920527" y="707399"/>
                </a:lnTo>
                <a:lnTo>
                  <a:pt x="1881279" y="668156"/>
                </a:lnTo>
                <a:lnTo>
                  <a:pt x="1870955" y="626127"/>
                </a:lnTo>
                <a:lnTo>
                  <a:pt x="1869643" y="602183"/>
                </a:lnTo>
                <a:lnTo>
                  <a:pt x="1869643" y="257746"/>
                </a:lnTo>
                <a:lnTo>
                  <a:pt x="1652905" y="257746"/>
                </a:lnTo>
                <a:lnTo>
                  <a:pt x="1652905" y="288213"/>
                </a:lnTo>
                <a:lnTo>
                  <a:pt x="1720850" y="288213"/>
                </a:lnTo>
                <a:lnTo>
                  <a:pt x="1720850" y="582269"/>
                </a:lnTo>
                <a:lnTo>
                  <a:pt x="1726154" y="640294"/>
                </a:lnTo>
                <a:lnTo>
                  <a:pt x="1740505" y="687840"/>
                </a:lnTo>
                <a:lnTo>
                  <a:pt x="1763904" y="724906"/>
                </a:lnTo>
                <a:lnTo>
                  <a:pt x="1796351" y="751492"/>
                </a:lnTo>
                <a:lnTo>
                  <a:pt x="1837845" y="767599"/>
                </a:lnTo>
                <a:lnTo>
                  <a:pt x="1888388" y="773226"/>
                </a:lnTo>
                <a:lnTo>
                  <a:pt x="1937953" y="767370"/>
                </a:lnTo>
                <a:lnTo>
                  <a:pt x="1981227" y="749801"/>
                </a:lnTo>
                <a:lnTo>
                  <a:pt x="2018206" y="720516"/>
                </a:lnTo>
                <a:lnTo>
                  <a:pt x="2048891" y="679513"/>
                </a:lnTo>
                <a:lnTo>
                  <a:pt x="2051227" y="674814"/>
                </a:lnTo>
                <a:lnTo>
                  <a:pt x="2053577" y="670140"/>
                </a:lnTo>
                <a:lnTo>
                  <a:pt x="2055914" y="665454"/>
                </a:lnTo>
                <a:lnTo>
                  <a:pt x="2061768" y="761517"/>
                </a:lnTo>
                <a:lnTo>
                  <a:pt x="2270315" y="761517"/>
                </a:lnTo>
                <a:lnTo>
                  <a:pt x="2247658" y="731062"/>
                </a:lnTo>
                <a:lnTo>
                  <a:pt x="2242197" y="731062"/>
                </a:lnTo>
                <a:close/>
              </a:path>
              <a:path w="3710304" h="774700">
                <a:moveTo>
                  <a:pt x="2620543" y="731062"/>
                </a:moveTo>
                <a:lnTo>
                  <a:pt x="2533840" y="731062"/>
                </a:lnTo>
                <a:lnTo>
                  <a:pt x="2533840" y="478002"/>
                </a:lnTo>
                <a:lnTo>
                  <a:pt x="2540653" y="422495"/>
                </a:lnTo>
                <a:lnTo>
                  <a:pt x="2552882" y="378999"/>
                </a:lnTo>
                <a:lnTo>
                  <a:pt x="2593594" y="328041"/>
                </a:lnTo>
                <a:lnTo>
                  <a:pt x="2604135" y="324523"/>
                </a:lnTo>
                <a:lnTo>
                  <a:pt x="2608821" y="324523"/>
                </a:lnTo>
                <a:lnTo>
                  <a:pt x="2615415" y="326206"/>
                </a:lnTo>
                <a:lnTo>
                  <a:pt x="2622299" y="331258"/>
                </a:lnTo>
                <a:lnTo>
                  <a:pt x="2629473" y="339680"/>
                </a:lnTo>
                <a:lnTo>
                  <a:pt x="2636939" y="351472"/>
                </a:lnTo>
                <a:lnTo>
                  <a:pt x="2647704" y="368460"/>
                </a:lnTo>
                <a:lnTo>
                  <a:pt x="2682633" y="398335"/>
                </a:lnTo>
                <a:lnTo>
                  <a:pt x="2708402" y="401853"/>
                </a:lnTo>
                <a:lnTo>
                  <a:pt x="2730149" y="399069"/>
                </a:lnTo>
                <a:lnTo>
                  <a:pt x="2763544" y="376805"/>
                </a:lnTo>
                <a:lnTo>
                  <a:pt x="2780460" y="341810"/>
                </a:lnTo>
                <a:lnTo>
                  <a:pt x="2782214" y="325704"/>
                </a:lnTo>
                <a:lnTo>
                  <a:pt x="2778626" y="299122"/>
                </a:lnTo>
                <a:lnTo>
                  <a:pt x="2749922" y="262214"/>
                </a:lnTo>
                <a:lnTo>
                  <a:pt x="2710457" y="249256"/>
                </a:lnTo>
                <a:lnTo>
                  <a:pt x="2695524" y="248373"/>
                </a:lnTo>
                <a:lnTo>
                  <a:pt x="2660303" y="251962"/>
                </a:lnTo>
                <a:lnTo>
                  <a:pt x="2596452" y="280665"/>
                </a:lnTo>
                <a:lnTo>
                  <a:pt x="2556252" y="320129"/>
                </a:lnTo>
                <a:lnTo>
                  <a:pt x="2530335" y="366699"/>
                </a:lnTo>
                <a:lnTo>
                  <a:pt x="2522131" y="257746"/>
                </a:lnTo>
                <a:lnTo>
                  <a:pt x="2317102" y="257746"/>
                </a:lnTo>
                <a:lnTo>
                  <a:pt x="2317102" y="288213"/>
                </a:lnTo>
                <a:lnTo>
                  <a:pt x="2385060" y="288213"/>
                </a:lnTo>
                <a:lnTo>
                  <a:pt x="2385060" y="670140"/>
                </a:lnTo>
                <a:lnTo>
                  <a:pt x="2374809" y="710557"/>
                </a:lnTo>
                <a:lnTo>
                  <a:pt x="2337974" y="729739"/>
                </a:lnTo>
                <a:lnTo>
                  <a:pt x="2317102" y="731062"/>
                </a:lnTo>
                <a:lnTo>
                  <a:pt x="2317102" y="761517"/>
                </a:lnTo>
                <a:lnTo>
                  <a:pt x="2648661" y="761517"/>
                </a:lnTo>
                <a:lnTo>
                  <a:pt x="2647708" y="749585"/>
                </a:lnTo>
                <a:lnTo>
                  <a:pt x="2625229" y="731062"/>
                </a:lnTo>
                <a:lnTo>
                  <a:pt x="2620543" y="731062"/>
                </a:lnTo>
                <a:close/>
              </a:path>
              <a:path w="3710304" h="774700">
                <a:moveTo>
                  <a:pt x="3242589" y="773226"/>
                </a:moveTo>
                <a:lnTo>
                  <a:pt x="3281327" y="769347"/>
                </a:lnTo>
                <a:lnTo>
                  <a:pt x="3334634" y="738304"/>
                </a:lnTo>
                <a:lnTo>
                  <a:pt x="3352499" y="698615"/>
                </a:lnTo>
                <a:lnTo>
                  <a:pt x="3359746" y="651395"/>
                </a:lnTo>
                <a:lnTo>
                  <a:pt x="3329279" y="650214"/>
                </a:lnTo>
                <a:lnTo>
                  <a:pt x="3324081" y="685657"/>
                </a:lnTo>
                <a:lnTo>
                  <a:pt x="3315516" y="711139"/>
                </a:lnTo>
                <a:lnTo>
                  <a:pt x="3303583" y="726663"/>
                </a:lnTo>
                <a:lnTo>
                  <a:pt x="3288284" y="732231"/>
                </a:lnTo>
                <a:lnTo>
                  <a:pt x="3277006" y="727690"/>
                </a:lnTo>
                <a:lnTo>
                  <a:pt x="3268949" y="716411"/>
                </a:lnTo>
                <a:lnTo>
                  <a:pt x="3264114" y="698396"/>
                </a:lnTo>
                <a:lnTo>
                  <a:pt x="3262503" y="673646"/>
                </a:lnTo>
                <a:lnTo>
                  <a:pt x="3262503" y="428790"/>
                </a:lnTo>
                <a:lnTo>
                  <a:pt x="3257066" y="374713"/>
                </a:lnTo>
                <a:lnTo>
                  <a:pt x="3240758" y="329634"/>
                </a:lnTo>
                <a:lnTo>
                  <a:pt x="3213578" y="293552"/>
                </a:lnTo>
                <a:lnTo>
                  <a:pt x="3175525" y="266465"/>
                </a:lnTo>
                <a:lnTo>
                  <a:pt x="3126600" y="248373"/>
                </a:lnTo>
                <a:lnTo>
                  <a:pt x="3070584" y="240681"/>
                </a:lnTo>
                <a:lnTo>
                  <a:pt x="3050451" y="240169"/>
                </a:lnTo>
                <a:lnTo>
                  <a:pt x="2991451" y="242935"/>
                </a:lnTo>
                <a:lnTo>
                  <a:pt x="2941917" y="251232"/>
                </a:lnTo>
                <a:lnTo>
                  <a:pt x="2901851" y="265058"/>
                </a:lnTo>
                <a:lnTo>
                  <a:pt x="2850121" y="309295"/>
                </a:lnTo>
                <a:lnTo>
                  <a:pt x="2839567" y="346786"/>
                </a:lnTo>
                <a:lnTo>
                  <a:pt x="2842277" y="367510"/>
                </a:lnTo>
                <a:lnTo>
                  <a:pt x="2882925" y="404190"/>
                </a:lnTo>
                <a:lnTo>
                  <a:pt x="2897365" y="407708"/>
                </a:lnTo>
                <a:lnTo>
                  <a:pt x="2905175" y="407708"/>
                </a:lnTo>
                <a:lnTo>
                  <a:pt x="2947355" y="395403"/>
                </a:lnTo>
                <a:lnTo>
                  <a:pt x="2973133" y="358495"/>
                </a:lnTo>
                <a:lnTo>
                  <a:pt x="2980156" y="335064"/>
                </a:lnTo>
                <a:lnTo>
                  <a:pt x="2987043" y="313830"/>
                </a:lnTo>
                <a:lnTo>
                  <a:pt x="3012960" y="276491"/>
                </a:lnTo>
                <a:lnTo>
                  <a:pt x="3042246" y="270637"/>
                </a:lnTo>
                <a:lnTo>
                  <a:pt x="3067073" y="274809"/>
                </a:lnTo>
                <a:lnTo>
                  <a:pt x="3100468" y="308195"/>
                </a:lnTo>
                <a:lnTo>
                  <a:pt x="3111086" y="350298"/>
                </a:lnTo>
                <a:lnTo>
                  <a:pt x="3113722" y="395986"/>
                </a:lnTo>
                <a:lnTo>
                  <a:pt x="3113722" y="472135"/>
                </a:lnTo>
                <a:lnTo>
                  <a:pt x="3043133" y="475908"/>
                </a:lnTo>
                <a:lnTo>
                  <a:pt x="2981917" y="484293"/>
                </a:lnTo>
                <a:lnTo>
                  <a:pt x="2930075" y="497291"/>
                </a:lnTo>
                <a:lnTo>
                  <a:pt x="2887605" y="514902"/>
                </a:lnTo>
                <a:lnTo>
                  <a:pt x="2854508" y="537125"/>
                </a:lnTo>
                <a:lnTo>
                  <a:pt x="2816430" y="595408"/>
                </a:lnTo>
                <a:lnTo>
                  <a:pt x="2811449" y="631469"/>
                </a:lnTo>
                <a:lnTo>
                  <a:pt x="2817162" y="678920"/>
                </a:lnTo>
                <a:lnTo>
                  <a:pt x="2834298" y="716997"/>
                </a:lnTo>
                <a:lnTo>
                  <a:pt x="2862858" y="745701"/>
                </a:lnTo>
                <a:lnTo>
                  <a:pt x="2902839" y="765035"/>
                </a:lnTo>
                <a:lnTo>
                  <a:pt x="2946549" y="772714"/>
                </a:lnTo>
                <a:lnTo>
                  <a:pt x="2962579" y="773226"/>
                </a:lnTo>
                <a:lnTo>
                  <a:pt x="3009079" y="768540"/>
                </a:lnTo>
                <a:lnTo>
                  <a:pt x="3048985" y="754481"/>
                </a:lnTo>
                <a:lnTo>
                  <a:pt x="3082303" y="731050"/>
                </a:lnTo>
                <a:lnTo>
                  <a:pt x="3109036" y="698246"/>
                </a:lnTo>
                <a:lnTo>
                  <a:pt x="3124263" y="666623"/>
                </a:lnTo>
                <a:lnTo>
                  <a:pt x="3140882" y="711069"/>
                </a:lnTo>
                <a:lnTo>
                  <a:pt x="3166143" y="743651"/>
                </a:lnTo>
                <a:lnTo>
                  <a:pt x="3200046" y="764370"/>
                </a:lnTo>
                <a:lnTo>
                  <a:pt x="3242589" y="773226"/>
                </a:lnTo>
                <a:close/>
              </a:path>
              <a:path w="3710304" h="774700">
                <a:moveTo>
                  <a:pt x="3023501" y="722858"/>
                </a:moveTo>
                <a:lnTo>
                  <a:pt x="2997806" y="715462"/>
                </a:lnTo>
                <a:lnTo>
                  <a:pt x="2979281" y="695618"/>
                </a:lnTo>
                <a:lnTo>
                  <a:pt x="2967932" y="663327"/>
                </a:lnTo>
                <a:lnTo>
                  <a:pt x="2963760" y="618591"/>
                </a:lnTo>
                <a:lnTo>
                  <a:pt x="2967714" y="583296"/>
                </a:lnTo>
                <a:lnTo>
                  <a:pt x="2999342" y="532914"/>
                </a:lnTo>
                <a:lnTo>
                  <a:pt x="3045181" y="513072"/>
                </a:lnTo>
                <a:lnTo>
                  <a:pt x="3088530" y="506630"/>
                </a:lnTo>
                <a:lnTo>
                  <a:pt x="3113722" y="504952"/>
                </a:lnTo>
                <a:lnTo>
                  <a:pt x="3113722" y="618591"/>
                </a:lnTo>
                <a:lnTo>
                  <a:pt x="3100904" y="655636"/>
                </a:lnTo>
                <a:lnTo>
                  <a:pt x="3065166" y="706013"/>
                </a:lnTo>
                <a:lnTo>
                  <a:pt x="3028975" y="722858"/>
                </a:lnTo>
                <a:lnTo>
                  <a:pt x="3023501" y="722858"/>
                </a:lnTo>
                <a:close/>
              </a:path>
              <a:path w="3710304" h="774700">
                <a:moveTo>
                  <a:pt x="3681869" y="731062"/>
                </a:moveTo>
                <a:lnTo>
                  <a:pt x="3623284" y="731062"/>
                </a:lnTo>
                <a:lnTo>
                  <a:pt x="3623284" y="0"/>
                </a:lnTo>
                <a:lnTo>
                  <a:pt x="3383114" y="0"/>
                </a:lnTo>
                <a:lnTo>
                  <a:pt x="3383114" y="30467"/>
                </a:lnTo>
                <a:lnTo>
                  <a:pt x="3474504" y="30467"/>
                </a:lnTo>
                <a:lnTo>
                  <a:pt x="3474504" y="667791"/>
                </a:lnTo>
                <a:lnTo>
                  <a:pt x="3464836" y="706450"/>
                </a:lnTo>
                <a:lnTo>
                  <a:pt x="3425071" y="728421"/>
                </a:lnTo>
                <a:lnTo>
                  <a:pt x="3383114" y="731062"/>
                </a:lnTo>
                <a:lnTo>
                  <a:pt x="3383114" y="761517"/>
                </a:lnTo>
                <a:lnTo>
                  <a:pt x="3709987" y="761517"/>
                </a:lnTo>
                <a:lnTo>
                  <a:pt x="3709035" y="749585"/>
                </a:lnTo>
                <a:lnTo>
                  <a:pt x="3686543" y="731062"/>
                </a:lnTo>
                <a:lnTo>
                  <a:pt x="3681869" y="731062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5498" y="4445200"/>
            <a:ext cx="5201709" cy="89437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2348324" y="4505185"/>
            <a:ext cx="1667510" cy="773430"/>
          </a:xfrm>
          <a:custGeom>
            <a:avLst/>
            <a:gdLst/>
            <a:ahLst/>
            <a:cxnLst/>
            <a:rect l="l" t="t" r="r" b="b"/>
            <a:pathLst>
              <a:path w="1667509" h="773429">
                <a:moveTo>
                  <a:pt x="356120" y="773226"/>
                </a:moveTo>
                <a:lnTo>
                  <a:pt x="410698" y="767809"/>
                </a:lnTo>
                <a:lnTo>
                  <a:pt x="459562" y="751555"/>
                </a:lnTo>
                <a:lnTo>
                  <a:pt x="502710" y="724465"/>
                </a:lnTo>
                <a:lnTo>
                  <a:pt x="540143" y="686536"/>
                </a:lnTo>
                <a:lnTo>
                  <a:pt x="566740" y="645895"/>
                </a:lnTo>
                <a:lnTo>
                  <a:pt x="585752" y="600132"/>
                </a:lnTo>
                <a:lnTo>
                  <a:pt x="597168" y="549244"/>
                </a:lnTo>
                <a:lnTo>
                  <a:pt x="600976" y="493229"/>
                </a:lnTo>
                <a:lnTo>
                  <a:pt x="597181" y="435729"/>
                </a:lnTo>
                <a:lnTo>
                  <a:pt x="585797" y="385071"/>
                </a:lnTo>
                <a:lnTo>
                  <a:pt x="566823" y="341256"/>
                </a:lnTo>
                <a:lnTo>
                  <a:pt x="540260" y="304284"/>
                </a:lnTo>
                <a:lnTo>
                  <a:pt x="506107" y="274154"/>
                </a:lnTo>
                <a:lnTo>
                  <a:pt x="454291" y="248666"/>
                </a:lnTo>
                <a:lnTo>
                  <a:pt x="397141" y="240169"/>
                </a:lnTo>
                <a:lnTo>
                  <a:pt x="351272" y="245327"/>
                </a:lnTo>
                <a:lnTo>
                  <a:pt x="310180" y="259855"/>
                </a:lnTo>
                <a:lnTo>
                  <a:pt x="273865" y="283755"/>
                </a:lnTo>
                <a:lnTo>
                  <a:pt x="242328" y="317028"/>
                </a:lnTo>
                <a:lnTo>
                  <a:pt x="215569" y="359676"/>
                </a:lnTo>
                <a:lnTo>
                  <a:pt x="215569" y="0"/>
                </a:lnTo>
                <a:lnTo>
                  <a:pt x="0" y="0"/>
                </a:lnTo>
                <a:lnTo>
                  <a:pt x="0" y="31635"/>
                </a:lnTo>
                <a:lnTo>
                  <a:pt x="66776" y="31635"/>
                </a:lnTo>
                <a:lnTo>
                  <a:pt x="66776" y="668959"/>
                </a:lnTo>
                <a:lnTo>
                  <a:pt x="57115" y="708796"/>
                </a:lnTo>
                <a:lnTo>
                  <a:pt x="21525" y="728569"/>
                </a:lnTo>
                <a:lnTo>
                  <a:pt x="0" y="729881"/>
                </a:lnTo>
                <a:lnTo>
                  <a:pt x="0" y="761517"/>
                </a:lnTo>
                <a:lnTo>
                  <a:pt x="179247" y="761517"/>
                </a:lnTo>
                <a:lnTo>
                  <a:pt x="188620" y="679513"/>
                </a:lnTo>
                <a:lnTo>
                  <a:pt x="222378" y="720075"/>
                </a:lnTo>
                <a:lnTo>
                  <a:pt x="261550" y="749215"/>
                </a:lnTo>
                <a:lnTo>
                  <a:pt x="306131" y="766933"/>
                </a:lnTo>
                <a:lnTo>
                  <a:pt x="356120" y="773226"/>
                </a:lnTo>
                <a:close/>
              </a:path>
              <a:path w="1667509" h="773429">
                <a:moveTo>
                  <a:pt x="339750" y="296405"/>
                </a:moveTo>
                <a:lnTo>
                  <a:pt x="395710" y="321136"/>
                </a:lnTo>
                <a:lnTo>
                  <a:pt x="429268" y="392209"/>
                </a:lnTo>
                <a:lnTo>
                  <a:pt x="437654" y="445124"/>
                </a:lnTo>
                <a:lnTo>
                  <a:pt x="440448" y="509625"/>
                </a:lnTo>
                <a:lnTo>
                  <a:pt x="437104" y="580182"/>
                </a:lnTo>
                <a:lnTo>
                  <a:pt x="427835" y="637981"/>
                </a:lnTo>
                <a:lnTo>
                  <a:pt x="412643" y="683021"/>
                </a:lnTo>
                <a:lnTo>
                  <a:pt x="391530" y="715305"/>
                </a:lnTo>
                <a:lnTo>
                  <a:pt x="331546" y="741603"/>
                </a:lnTo>
                <a:lnTo>
                  <a:pt x="296549" y="735305"/>
                </a:lnTo>
                <a:lnTo>
                  <a:pt x="245005" y="684923"/>
                </a:lnTo>
                <a:lnTo>
                  <a:pt x="228460" y="640842"/>
                </a:lnTo>
                <a:lnTo>
                  <a:pt x="218790" y="590175"/>
                </a:lnTo>
                <a:lnTo>
                  <a:pt x="215569" y="531888"/>
                </a:lnTo>
                <a:lnTo>
                  <a:pt x="218287" y="471907"/>
                </a:lnTo>
                <a:lnTo>
                  <a:pt x="226439" y="420359"/>
                </a:lnTo>
                <a:lnTo>
                  <a:pt x="240028" y="377245"/>
                </a:lnTo>
                <a:lnTo>
                  <a:pt x="259052" y="342565"/>
                </a:lnTo>
                <a:lnTo>
                  <a:pt x="296695" y="307608"/>
                </a:lnTo>
                <a:lnTo>
                  <a:pt x="339750" y="296405"/>
                </a:lnTo>
                <a:close/>
              </a:path>
              <a:path w="1667509" h="773429">
                <a:moveTo>
                  <a:pt x="1088275" y="773226"/>
                </a:moveTo>
                <a:lnTo>
                  <a:pt x="1127018" y="769347"/>
                </a:lnTo>
                <a:lnTo>
                  <a:pt x="1180358" y="738304"/>
                </a:lnTo>
                <a:lnTo>
                  <a:pt x="1198245" y="698615"/>
                </a:lnTo>
                <a:lnTo>
                  <a:pt x="1205496" y="651395"/>
                </a:lnTo>
                <a:lnTo>
                  <a:pt x="1175016" y="650214"/>
                </a:lnTo>
                <a:lnTo>
                  <a:pt x="1169803" y="685657"/>
                </a:lnTo>
                <a:lnTo>
                  <a:pt x="1161221" y="711139"/>
                </a:lnTo>
                <a:lnTo>
                  <a:pt x="1149281" y="726663"/>
                </a:lnTo>
                <a:lnTo>
                  <a:pt x="1133995" y="732231"/>
                </a:lnTo>
                <a:lnTo>
                  <a:pt x="1122734" y="727690"/>
                </a:lnTo>
                <a:lnTo>
                  <a:pt x="1114675" y="716411"/>
                </a:lnTo>
                <a:lnTo>
                  <a:pt x="1109831" y="698396"/>
                </a:lnTo>
                <a:lnTo>
                  <a:pt x="1108214" y="673646"/>
                </a:lnTo>
                <a:lnTo>
                  <a:pt x="1108214" y="428790"/>
                </a:lnTo>
                <a:lnTo>
                  <a:pt x="1102775" y="374713"/>
                </a:lnTo>
                <a:lnTo>
                  <a:pt x="1086460" y="329634"/>
                </a:lnTo>
                <a:lnTo>
                  <a:pt x="1059276" y="293552"/>
                </a:lnTo>
                <a:lnTo>
                  <a:pt x="1021228" y="266465"/>
                </a:lnTo>
                <a:lnTo>
                  <a:pt x="972324" y="248373"/>
                </a:lnTo>
                <a:lnTo>
                  <a:pt x="916317" y="240681"/>
                </a:lnTo>
                <a:lnTo>
                  <a:pt x="896124" y="240169"/>
                </a:lnTo>
                <a:lnTo>
                  <a:pt x="837146" y="242935"/>
                </a:lnTo>
                <a:lnTo>
                  <a:pt x="787624" y="251232"/>
                </a:lnTo>
                <a:lnTo>
                  <a:pt x="747562" y="265058"/>
                </a:lnTo>
                <a:lnTo>
                  <a:pt x="695845" y="309295"/>
                </a:lnTo>
                <a:lnTo>
                  <a:pt x="685304" y="346786"/>
                </a:lnTo>
                <a:lnTo>
                  <a:pt x="688017" y="367510"/>
                </a:lnTo>
                <a:lnTo>
                  <a:pt x="728611" y="404190"/>
                </a:lnTo>
                <a:lnTo>
                  <a:pt x="743089" y="407708"/>
                </a:lnTo>
                <a:lnTo>
                  <a:pt x="750963" y="407708"/>
                </a:lnTo>
                <a:lnTo>
                  <a:pt x="793080" y="395403"/>
                </a:lnTo>
                <a:lnTo>
                  <a:pt x="818908" y="358495"/>
                </a:lnTo>
                <a:lnTo>
                  <a:pt x="825893" y="335064"/>
                </a:lnTo>
                <a:lnTo>
                  <a:pt x="832799" y="313830"/>
                </a:lnTo>
                <a:lnTo>
                  <a:pt x="858659" y="276491"/>
                </a:lnTo>
                <a:lnTo>
                  <a:pt x="887996" y="270637"/>
                </a:lnTo>
                <a:lnTo>
                  <a:pt x="912811" y="274809"/>
                </a:lnTo>
                <a:lnTo>
                  <a:pt x="946200" y="308195"/>
                </a:lnTo>
                <a:lnTo>
                  <a:pt x="956818" y="350298"/>
                </a:lnTo>
                <a:lnTo>
                  <a:pt x="959497" y="395986"/>
                </a:lnTo>
                <a:lnTo>
                  <a:pt x="959497" y="472135"/>
                </a:lnTo>
                <a:lnTo>
                  <a:pt x="888893" y="475908"/>
                </a:lnTo>
                <a:lnTo>
                  <a:pt x="827669" y="484293"/>
                </a:lnTo>
                <a:lnTo>
                  <a:pt x="775825" y="497291"/>
                </a:lnTo>
                <a:lnTo>
                  <a:pt x="733358" y="514902"/>
                </a:lnTo>
                <a:lnTo>
                  <a:pt x="700267" y="537125"/>
                </a:lnTo>
                <a:lnTo>
                  <a:pt x="662208" y="595408"/>
                </a:lnTo>
                <a:lnTo>
                  <a:pt x="657237" y="631469"/>
                </a:lnTo>
                <a:lnTo>
                  <a:pt x="662932" y="678920"/>
                </a:lnTo>
                <a:lnTo>
                  <a:pt x="680034" y="716997"/>
                </a:lnTo>
                <a:lnTo>
                  <a:pt x="708565" y="745701"/>
                </a:lnTo>
                <a:lnTo>
                  <a:pt x="748550" y="765035"/>
                </a:lnTo>
                <a:lnTo>
                  <a:pt x="792288" y="772714"/>
                </a:lnTo>
                <a:lnTo>
                  <a:pt x="808367" y="773226"/>
                </a:lnTo>
                <a:lnTo>
                  <a:pt x="854821" y="768540"/>
                </a:lnTo>
                <a:lnTo>
                  <a:pt x="894727" y="754481"/>
                </a:lnTo>
                <a:lnTo>
                  <a:pt x="928061" y="731050"/>
                </a:lnTo>
                <a:lnTo>
                  <a:pt x="954798" y="698246"/>
                </a:lnTo>
                <a:lnTo>
                  <a:pt x="970038" y="666623"/>
                </a:lnTo>
                <a:lnTo>
                  <a:pt x="986638" y="711069"/>
                </a:lnTo>
                <a:lnTo>
                  <a:pt x="1011869" y="743651"/>
                </a:lnTo>
                <a:lnTo>
                  <a:pt x="1045744" y="764370"/>
                </a:lnTo>
                <a:lnTo>
                  <a:pt x="1088275" y="773226"/>
                </a:lnTo>
                <a:close/>
              </a:path>
              <a:path w="1667509" h="773429">
                <a:moveTo>
                  <a:pt x="869200" y="722858"/>
                </a:moveTo>
                <a:lnTo>
                  <a:pt x="843532" y="715462"/>
                </a:lnTo>
                <a:lnTo>
                  <a:pt x="825020" y="695618"/>
                </a:lnTo>
                <a:lnTo>
                  <a:pt x="813675" y="663327"/>
                </a:lnTo>
                <a:lnTo>
                  <a:pt x="809510" y="618591"/>
                </a:lnTo>
                <a:lnTo>
                  <a:pt x="813463" y="583296"/>
                </a:lnTo>
                <a:lnTo>
                  <a:pt x="845086" y="532914"/>
                </a:lnTo>
                <a:lnTo>
                  <a:pt x="890899" y="513072"/>
                </a:lnTo>
                <a:lnTo>
                  <a:pt x="934282" y="506630"/>
                </a:lnTo>
                <a:lnTo>
                  <a:pt x="959497" y="504952"/>
                </a:lnTo>
                <a:lnTo>
                  <a:pt x="959497" y="618591"/>
                </a:lnTo>
                <a:lnTo>
                  <a:pt x="946664" y="655636"/>
                </a:lnTo>
                <a:lnTo>
                  <a:pt x="910902" y="706013"/>
                </a:lnTo>
                <a:lnTo>
                  <a:pt x="874661" y="722858"/>
                </a:lnTo>
                <a:lnTo>
                  <a:pt x="869200" y="722858"/>
                </a:lnTo>
                <a:close/>
              </a:path>
              <a:path w="1667509" h="773429">
                <a:moveTo>
                  <a:pt x="1440954" y="740422"/>
                </a:moveTo>
                <a:lnTo>
                  <a:pt x="1502708" y="726370"/>
                </a:lnTo>
                <a:lnTo>
                  <a:pt x="1531124" y="684199"/>
                </a:lnTo>
                <a:lnTo>
                  <a:pt x="1532267" y="673646"/>
                </a:lnTo>
                <a:lnTo>
                  <a:pt x="1532267" y="668959"/>
                </a:lnTo>
                <a:lnTo>
                  <a:pt x="1513519" y="614192"/>
                </a:lnTo>
                <a:lnTo>
                  <a:pt x="1457337" y="569379"/>
                </a:lnTo>
                <a:lnTo>
                  <a:pt x="1421511" y="552030"/>
                </a:lnTo>
                <a:lnTo>
                  <a:pt x="1404632" y="544779"/>
                </a:lnTo>
                <a:lnTo>
                  <a:pt x="1364385" y="525812"/>
                </a:lnTo>
                <a:lnTo>
                  <a:pt x="1306370" y="490083"/>
                </a:lnTo>
                <a:lnTo>
                  <a:pt x="1275219" y="454937"/>
                </a:lnTo>
                <a:lnTo>
                  <a:pt x="1259979" y="413346"/>
                </a:lnTo>
                <a:lnTo>
                  <a:pt x="1258074" y="390131"/>
                </a:lnTo>
                <a:lnTo>
                  <a:pt x="1264885" y="344368"/>
                </a:lnTo>
                <a:lnTo>
                  <a:pt x="1285316" y="306657"/>
                </a:lnTo>
                <a:lnTo>
                  <a:pt x="1319368" y="276999"/>
                </a:lnTo>
                <a:lnTo>
                  <a:pt x="1367040" y="255397"/>
                </a:lnTo>
                <a:lnTo>
                  <a:pt x="1415411" y="243978"/>
                </a:lnTo>
                <a:lnTo>
                  <a:pt x="1469021" y="240169"/>
                </a:lnTo>
                <a:lnTo>
                  <a:pt x="1512241" y="242219"/>
                </a:lnTo>
                <a:lnTo>
                  <a:pt x="1550460" y="248370"/>
                </a:lnTo>
                <a:lnTo>
                  <a:pt x="1583678" y="258622"/>
                </a:lnTo>
                <a:lnTo>
                  <a:pt x="1611896" y="272973"/>
                </a:lnTo>
                <a:lnTo>
                  <a:pt x="1613226" y="257383"/>
                </a:lnTo>
                <a:lnTo>
                  <a:pt x="1639328" y="233146"/>
                </a:lnTo>
                <a:lnTo>
                  <a:pt x="1642376" y="233146"/>
                </a:lnTo>
                <a:lnTo>
                  <a:pt x="1642376" y="379590"/>
                </a:lnTo>
                <a:lnTo>
                  <a:pt x="1604911" y="379590"/>
                </a:lnTo>
                <a:lnTo>
                  <a:pt x="1595884" y="332871"/>
                </a:lnTo>
                <a:lnTo>
                  <a:pt x="1573558" y="299337"/>
                </a:lnTo>
                <a:lnTo>
                  <a:pt x="1537921" y="278983"/>
                </a:lnTo>
                <a:lnTo>
                  <a:pt x="1488960" y="271805"/>
                </a:lnTo>
                <a:lnTo>
                  <a:pt x="1455027" y="274881"/>
                </a:lnTo>
                <a:lnTo>
                  <a:pt x="1408736" y="299483"/>
                </a:lnTo>
                <a:lnTo>
                  <a:pt x="1392821" y="336638"/>
                </a:lnTo>
                <a:lnTo>
                  <a:pt x="1392821" y="344436"/>
                </a:lnTo>
                <a:lnTo>
                  <a:pt x="1410427" y="391009"/>
                </a:lnTo>
                <a:lnTo>
                  <a:pt x="1463179" y="429971"/>
                </a:lnTo>
                <a:lnTo>
                  <a:pt x="1510042" y="452221"/>
                </a:lnTo>
                <a:lnTo>
                  <a:pt x="1551879" y="472288"/>
                </a:lnTo>
                <a:lnTo>
                  <a:pt x="1586131" y="491474"/>
                </a:lnTo>
                <a:lnTo>
                  <a:pt x="1631835" y="527202"/>
                </a:lnTo>
                <a:lnTo>
                  <a:pt x="1658235" y="570844"/>
                </a:lnTo>
                <a:lnTo>
                  <a:pt x="1667014" y="622096"/>
                </a:lnTo>
                <a:lnTo>
                  <a:pt x="1660420" y="668888"/>
                </a:lnTo>
                <a:lnTo>
                  <a:pt x="1640646" y="707331"/>
                </a:lnTo>
                <a:lnTo>
                  <a:pt x="1607703" y="737427"/>
                </a:lnTo>
                <a:lnTo>
                  <a:pt x="1561604" y="759180"/>
                </a:lnTo>
                <a:lnTo>
                  <a:pt x="1515583" y="769718"/>
                </a:lnTo>
                <a:lnTo>
                  <a:pt x="1464322" y="773226"/>
                </a:lnTo>
                <a:lnTo>
                  <a:pt x="1414840" y="770957"/>
                </a:lnTo>
                <a:lnTo>
                  <a:pt x="1369453" y="764149"/>
                </a:lnTo>
                <a:lnTo>
                  <a:pt x="1328162" y="752802"/>
                </a:lnTo>
                <a:lnTo>
                  <a:pt x="1290967" y="736917"/>
                </a:lnTo>
                <a:lnTo>
                  <a:pt x="1290015" y="750536"/>
                </a:lnTo>
                <a:lnTo>
                  <a:pt x="1265567" y="773226"/>
                </a:lnTo>
                <a:lnTo>
                  <a:pt x="1259344" y="773226"/>
                </a:lnTo>
                <a:lnTo>
                  <a:pt x="1259344" y="595160"/>
                </a:lnTo>
                <a:lnTo>
                  <a:pt x="1299095" y="595160"/>
                </a:lnTo>
                <a:lnTo>
                  <a:pt x="1305558" y="647081"/>
                </a:lnTo>
                <a:lnTo>
                  <a:pt x="1322969" y="687568"/>
                </a:lnTo>
                <a:lnTo>
                  <a:pt x="1351335" y="716621"/>
                </a:lnTo>
                <a:lnTo>
                  <a:pt x="1390661" y="734239"/>
                </a:lnTo>
                <a:lnTo>
                  <a:pt x="1440954" y="740422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569" y="4505185"/>
            <a:ext cx="1174115" cy="773430"/>
          </a:xfrm>
          <a:custGeom>
            <a:avLst/>
            <a:gdLst/>
            <a:ahLst/>
            <a:cxnLst/>
            <a:rect l="l" t="t" r="r" b="b"/>
            <a:pathLst>
              <a:path w="1174115" h="773429">
                <a:moveTo>
                  <a:pt x="262382" y="270637"/>
                </a:moveTo>
                <a:lnTo>
                  <a:pt x="295290" y="279497"/>
                </a:lnTo>
                <a:lnTo>
                  <a:pt x="318960" y="303734"/>
                </a:lnTo>
                <a:lnTo>
                  <a:pt x="333390" y="343347"/>
                </a:lnTo>
                <a:lnTo>
                  <a:pt x="338582" y="398335"/>
                </a:lnTo>
                <a:lnTo>
                  <a:pt x="336534" y="423228"/>
                </a:lnTo>
                <a:lnTo>
                  <a:pt x="305816" y="466280"/>
                </a:lnTo>
                <a:lnTo>
                  <a:pt x="257434" y="472654"/>
                </a:lnTo>
                <a:lnTo>
                  <a:pt x="235458" y="472135"/>
                </a:lnTo>
                <a:lnTo>
                  <a:pt x="160528" y="468630"/>
                </a:lnTo>
                <a:lnTo>
                  <a:pt x="167219" y="398475"/>
                </a:lnTo>
                <a:lnTo>
                  <a:pt x="180744" y="343598"/>
                </a:lnTo>
                <a:lnTo>
                  <a:pt x="201109" y="303999"/>
                </a:lnTo>
                <a:lnTo>
                  <a:pt x="228319" y="279678"/>
                </a:lnTo>
                <a:lnTo>
                  <a:pt x="262382" y="270637"/>
                </a:lnTo>
                <a:close/>
              </a:path>
              <a:path w="1174115" h="773429">
                <a:moveTo>
                  <a:pt x="481457" y="640842"/>
                </a:moveTo>
                <a:lnTo>
                  <a:pt x="453390" y="631469"/>
                </a:lnTo>
                <a:lnTo>
                  <a:pt x="434651" y="664349"/>
                </a:lnTo>
                <a:lnTo>
                  <a:pt x="411210" y="691516"/>
                </a:lnTo>
                <a:lnTo>
                  <a:pt x="350266" y="728713"/>
                </a:lnTo>
                <a:lnTo>
                  <a:pt x="307457" y="738594"/>
                </a:lnTo>
                <a:lnTo>
                  <a:pt x="292862" y="739254"/>
                </a:lnTo>
                <a:lnTo>
                  <a:pt x="250186" y="731786"/>
                </a:lnTo>
                <a:lnTo>
                  <a:pt x="215868" y="709382"/>
                </a:lnTo>
                <a:lnTo>
                  <a:pt x="189884" y="672040"/>
                </a:lnTo>
                <a:lnTo>
                  <a:pt x="172212" y="619760"/>
                </a:lnTo>
                <a:lnTo>
                  <a:pt x="164036" y="565867"/>
                </a:lnTo>
                <a:lnTo>
                  <a:pt x="160528" y="502602"/>
                </a:lnTo>
                <a:lnTo>
                  <a:pt x="268351" y="506120"/>
                </a:lnTo>
                <a:lnTo>
                  <a:pt x="337464" y="505602"/>
                </a:lnTo>
                <a:lnTo>
                  <a:pt x="393928" y="499368"/>
                </a:lnTo>
                <a:lnTo>
                  <a:pt x="437743" y="487418"/>
                </a:lnTo>
                <a:lnTo>
                  <a:pt x="487426" y="446366"/>
                </a:lnTo>
                <a:lnTo>
                  <a:pt x="494411" y="410044"/>
                </a:lnTo>
                <a:lnTo>
                  <a:pt x="488031" y="363625"/>
                </a:lnTo>
                <a:lnTo>
                  <a:pt x="468899" y="323940"/>
                </a:lnTo>
                <a:lnTo>
                  <a:pt x="437028" y="290992"/>
                </a:lnTo>
                <a:lnTo>
                  <a:pt x="392430" y="264782"/>
                </a:lnTo>
                <a:lnTo>
                  <a:pt x="331263" y="246322"/>
                </a:lnTo>
                <a:lnTo>
                  <a:pt x="262382" y="240169"/>
                </a:lnTo>
                <a:lnTo>
                  <a:pt x="211769" y="243778"/>
                </a:lnTo>
                <a:lnTo>
                  <a:pt x="165851" y="254604"/>
                </a:lnTo>
                <a:lnTo>
                  <a:pt x="124627" y="272646"/>
                </a:lnTo>
                <a:lnTo>
                  <a:pt x="88097" y="297904"/>
                </a:lnTo>
                <a:lnTo>
                  <a:pt x="56261" y="330377"/>
                </a:lnTo>
                <a:lnTo>
                  <a:pt x="31664" y="367654"/>
                </a:lnTo>
                <a:lnTo>
                  <a:pt x="14081" y="409173"/>
                </a:lnTo>
                <a:lnTo>
                  <a:pt x="3522" y="454938"/>
                </a:lnTo>
                <a:lnTo>
                  <a:pt x="0" y="504952"/>
                </a:lnTo>
                <a:lnTo>
                  <a:pt x="3546" y="558711"/>
                </a:lnTo>
                <a:lnTo>
                  <a:pt x="14186" y="606742"/>
                </a:lnTo>
                <a:lnTo>
                  <a:pt x="31924" y="649047"/>
                </a:lnTo>
                <a:lnTo>
                  <a:pt x="56764" y="685625"/>
                </a:lnTo>
                <a:lnTo>
                  <a:pt x="88708" y="716477"/>
                </a:lnTo>
                <a:lnTo>
                  <a:pt x="127762" y="741603"/>
                </a:lnTo>
                <a:lnTo>
                  <a:pt x="192706" y="765321"/>
                </a:lnTo>
                <a:lnTo>
                  <a:pt x="265938" y="773226"/>
                </a:lnTo>
                <a:lnTo>
                  <a:pt x="317695" y="769384"/>
                </a:lnTo>
                <a:lnTo>
                  <a:pt x="363246" y="757857"/>
                </a:lnTo>
                <a:lnTo>
                  <a:pt x="402604" y="738646"/>
                </a:lnTo>
                <a:lnTo>
                  <a:pt x="435780" y="711748"/>
                </a:lnTo>
                <a:lnTo>
                  <a:pt x="462788" y="677164"/>
                </a:lnTo>
                <a:lnTo>
                  <a:pt x="481457" y="640842"/>
                </a:lnTo>
                <a:close/>
              </a:path>
              <a:path w="1174115" h="773429">
                <a:moveTo>
                  <a:pt x="964184" y="761517"/>
                </a:moveTo>
                <a:lnTo>
                  <a:pt x="1173861" y="761517"/>
                </a:lnTo>
                <a:lnTo>
                  <a:pt x="1172979" y="749511"/>
                </a:lnTo>
                <a:lnTo>
                  <a:pt x="1151255" y="729881"/>
                </a:lnTo>
                <a:lnTo>
                  <a:pt x="1145667" y="729881"/>
                </a:lnTo>
                <a:lnTo>
                  <a:pt x="1091819" y="729881"/>
                </a:lnTo>
                <a:lnTo>
                  <a:pt x="1091819" y="0"/>
                </a:lnTo>
                <a:lnTo>
                  <a:pt x="836422" y="0"/>
                </a:lnTo>
                <a:lnTo>
                  <a:pt x="836422" y="30467"/>
                </a:lnTo>
                <a:lnTo>
                  <a:pt x="943102" y="30467"/>
                </a:lnTo>
                <a:lnTo>
                  <a:pt x="943102" y="290550"/>
                </a:lnTo>
                <a:lnTo>
                  <a:pt x="911738" y="267997"/>
                </a:lnTo>
                <a:lnTo>
                  <a:pt x="877458" y="251888"/>
                </a:lnTo>
                <a:lnTo>
                  <a:pt x="840249" y="242223"/>
                </a:lnTo>
                <a:lnTo>
                  <a:pt x="800100" y="239001"/>
                </a:lnTo>
                <a:lnTo>
                  <a:pt x="747023" y="244347"/>
                </a:lnTo>
                <a:lnTo>
                  <a:pt x="699055" y="260383"/>
                </a:lnTo>
                <a:lnTo>
                  <a:pt x="656207" y="287109"/>
                </a:lnTo>
                <a:lnTo>
                  <a:pt x="618490" y="324523"/>
                </a:lnTo>
                <a:lnTo>
                  <a:pt x="591893" y="365675"/>
                </a:lnTo>
                <a:lnTo>
                  <a:pt x="572881" y="411807"/>
                </a:lnTo>
                <a:lnTo>
                  <a:pt x="561465" y="462915"/>
                </a:lnTo>
                <a:lnTo>
                  <a:pt x="557657" y="518998"/>
                </a:lnTo>
                <a:lnTo>
                  <a:pt x="561451" y="574061"/>
                </a:lnTo>
                <a:lnTo>
                  <a:pt x="572836" y="623033"/>
                </a:lnTo>
                <a:lnTo>
                  <a:pt x="591809" y="665913"/>
                </a:lnTo>
                <a:lnTo>
                  <a:pt x="618373" y="702701"/>
                </a:lnTo>
                <a:lnTo>
                  <a:pt x="652526" y="733399"/>
                </a:lnTo>
                <a:lnTo>
                  <a:pt x="709326" y="763271"/>
                </a:lnTo>
                <a:lnTo>
                  <a:pt x="772033" y="773226"/>
                </a:lnTo>
                <a:lnTo>
                  <a:pt x="822993" y="767442"/>
                </a:lnTo>
                <a:lnTo>
                  <a:pt x="866917" y="750090"/>
                </a:lnTo>
                <a:lnTo>
                  <a:pt x="903817" y="721170"/>
                </a:lnTo>
                <a:lnTo>
                  <a:pt x="933704" y="680681"/>
                </a:lnTo>
                <a:lnTo>
                  <a:pt x="947801" y="651395"/>
                </a:lnTo>
                <a:lnTo>
                  <a:pt x="964184" y="761517"/>
                </a:lnTo>
                <a:close/>
              </a:path>
              <a:path w="1174115" h="773429">
                <a:moveTo>
                  <a:pt x="718058" y="504952"/>
                </a:moveTo>
                <a:lnTo>
                  <a:pt x="721014" y="441593"/>
                </a:lnTo>
                <a:lnTo>
                  <a:pt x="729884" y="388356"/>
                </a:lnTo>
                <a:lnTo>
                  <a:pt x="744667" y="345242"/>
                </a:lnTo>
                <a:lnTo>
                  <a:pt x="765362" y="312251"/>
                </a:lnTo>
                <a:lnTo>
                  <a:pt x="802614" y="284255"/>
                </a:lnTo>
                <a:lnTo>
                  <a:pt x="836422" y="277660"/>
                </a:lnTo>
                <a:lnTo>
                  <a:pt x="874591" y="285787"/>
                </a:lnTo>
                <a:lnTo>
                  <a:pt x="904700" y="310170"/>
                </a:lnTo>
                <a:lnTo>
                  <a:pt x="926736" y="350810"/>
                </a:lnTo>
                <a:lnTo>
                  <a:pt x="940689" y="407708"/>
                </a:lnTo>
                <a:lnTo>
                  <a:pt x="945100" y="463065"/>
                </a:lnTo>
                <a:lnTo>
                  <a:pt x="945388" y="482688"/>
                </a:lnTo>
                <a:lnTo>
                  <a:pt x="942432" y="547874"/>
                </a:lnTo>
                <a:lnTo>
                  <a:pt x="933569" y="602844"/>
                </a:lnTo>
                <a:lnTo>
                  <a:pt x="918806" y="647596"/>
                </a:lnTo>
                <a:lnTo>
                  <a:pt x="898148" y="682131"/>
                </a:lnTo>
                <a:lnTo>
                  <a:pt x="860813" y="712091"/>
                </a:lnTo>
                <a:lnTo>
                  <a:pt x="825881" y="719340"/>
                </a:lnTo>
                <a:lnTo>
                  <a:pt x="788785" y="710992"/>
                </a:lnTo>
                <a:lnTo>
                  <a:pt x="759428" y="685949"/>
                </a:lnTo>
                <a:lnTo>
                  <a:pt x="737834" y="644213"/>
                </a:lnTo>
                <a:lnTo>
                  <a:pt x="724027" y="585787"/>
                </a:lnTo>
                <a:lnTo>
                  <a:pt x="719566" y="547412"/>
                </a:lnTo>
                <a:lnTo>
                  <a:pt x="718058" y="504952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76562" y="6183630"/>
            <a:ext cx="1216025" cy="533400"/>
          </a:xfrm>
          <a:custGeom>
            <a:avLst/>
            <a:gdLst/>
            <a:ahLst/>
            <a:cxnLst/>
            <a:rect l="l" t="t" r="r" b="b"/>
            <a:pathLst>
              <a:path w="1216025" h="533400">
                <a:moveTo>
                  <a:pt x="160502" y="267119"/>
                </a:moveTo>
                <a:lnTo>
                  <a:pt x="162991" y="192505"/>
                </a:lnTo>
                <a:lnTo>
                  <a:pt x="170457" y="132683"/>
                </a:lnTo>
                <a:lnTo>
                  <a:pt x="182903" y="87653"/>
                </a:lnTo>
                <a:lnTo>
                  <a:pt x="213879" y="45624"/>
                </a:lnTo>
                <a:lnTo>
                  <a:pt x="269455" y="30467"/>
                </a:lnTo>
                <a:lnTo>
                  <a:pt x="303577" y="35225"/>
                </a:lnTo>
                <a:lnTo>
                  <a:pt x="351607" y="73297"/>
                </a:lnTo>
                <a:lnTo>
                  <a:pt x="371669" y="134807"/>
                </a:lnTo>
                <a:lnTo>
                  <a:pt x="378698" y="212717"/>
                </a:lnTo>
                <a:lnTo>
                  <a:pt x="379577" y="262432"/>
                </a:lnTo>
                <a:lnTo>
                  <a:pt x="377797" y="325791"/>
                </a:lnTo>
                <a:lnTo>
                  <a:pt x="372456" y="379027"/>
                </a:lnTo>
                <a:lnTo>
                  <a:pt x="363554" y="422141"/>
                </a:lnTo>
                <a:lnTo>
                  <a:pt x="335064" y="478002"/>
                </a:lnTo>
                <a:lnTo>
                  <a:pt x="287834" y="501064"/>
                </a:lnTo>
                <a:lnTo>
                  <a:pt x="268287" y="502602"/>
                </a:lnTo>
                <a:lnTo>
                  <a:pt x="235190" y="497916"/>
                </a:lnTo>
                <a:lnTo>
                  <a:pt x="188327" y="460425"/>
                </a:lnTo>
                <a:lnTo>
                  <a:pt x="168410" y="398701"/>
                </a:lnTo>
                <a:lnTo>
                  <a:pt x="161381" y="318449"/>
                </a:lnTo>
                <a:lnTo>
                  <a:pt x="160502" y="267119"/>
                </a:lnTo>
                <a:close/>
              </a:path>
              <a:path w="1216025" h="533400">
                <a:moveTo>
                  <a:pt x="275310" y="0"/>
                </a:moveTo>
                <a:lnTo>
                  <a:pt x="220343" y="3936"/>
                </a:lnTo>
                <a:lnTo>
                  <a:pt x="170716" y="15745"/>
                </a:lnTo>
                <a:lnTo>
                  <a:pt x="126430" y="35428"/>
                </a:lnTo>
                <a:lnTo>
                  <a:pt x="87487" y="62983"/>
                </a:lnTo>
                <a:lnTo>
                  <a:pt x="53886" y="98412"/>
                </a:lnTo>
                <a:lnTo>
                  <a:pt x="30309" y="135024"/>
                </a:lnTo>
                <a:lnTo>
                  <a:pt x="13469" y="174564"/>
                </a:lnTo>
                <a:lnTo>
                  <a:pt x="3367" y="217034"/>
                </a:lnTo>
                <a:lnTo>
                  <a:pt x="0" y="262432"/>
                </a:lnTo>
                <a:lnTo>
                  <a:pt x="3654" y="313186"/>
                </a:lnTo>
                <a:lnTo>
                  <a:pt x="14619" y="359532"/>
                </a:lnTo>
                <a:lnTo>
                  <a:pt x="32893" y="401470"/>
                </a:lnTo>
                <a:lnTo>
                  <a:pt x="58479" y="439004"/>
                </a:lnTo>
                <a:lnTo>
                  <a:pt x="91376" y="472135"/>
                </a:lnTo>
                <a:lnTo>
                  <a:pt x="129452" y="498788"/>
                </a:lnTo>
                <a:lnTo>
                  <a:pt x="171043" y="517826"/>
                </a:lnTo>
                <a:lnTo>
                  <a:pt x="216149" y="529249"/>
                </a:lnTo>
                <a:lnTo>
                  <a:pt x="264769" y="533057"/>
                </a:lnTo>
                <a:lnTo>
                  <a:pt x="317676" y="529074"/>
                </a:lnTo>
                <a:lnTo>
                  <a:pt x="365803" y="517126"/>
                </a:lnTo>
                <a:lnTo>
                  <a:pt x="409149" y="497211"/>
                </a:lnTo>
                <a:lnTo>
                  <a:pt x="447717" y="469328"/>
                </a:lnTo>
                <a:lnTo>
                  <a:pt x="481507" y="433476"/>
                </a:lnTo>
                <a:lnTo>
                  <a:pt x="507135" y="394523"/>
                </a:lnTo>
                <a:lnTo>
                  <a:pt x="525438" y="352644"/>
                </a:lnTo>
                <a:lnTo>
                  <a:pt x="536420" y="307835"/>
                </a:lnTo>
                <a:lnTo>
                  <a:pt x="540080" y="260096"/>
                </a:lnTo>
                <a:lnTo>
                  <a:pt x="536378" y="209904"/>
                </a:lnTo>
                <a:lnTo>
                  <a:pt x="525273" y="164305"/>
                </a:lnTo>
                <a:lnTo>
                  <a:pt x="506764" y="123298"/>
                </a:lnTo>
                <a:lnTo>
                  <a:pt x="480851" y="86885"/>
                </a:lnTo>
                <a:lnTo>
                  <a:pt x="447535" y="55067"/>
                </a:lnTo>
                <a:lnTo>
                  <a:pt x="409968" y="30978"/>
                </a:lnTo>
                <a:lnTo>
                  <a:pt x="368742" y="13769"/>
                </a:lnTo>
                <a:lnTo>
                  <a:pt x="323857" y="3442"/>
                </a:lnTo>
                <a:lnTo>
                  <a:pt x="275310" y="0"/>
                </a:lnTo>
                <a:close/>
              </a:path>
              <a:path w="1216025" h="533400">
                <a:moveTo>
                  <a:pt x="844626" y="490893"/>
                </a:moveTo>
                <a:lnTo>
                  <a:pt x="815340" y="490893"/>
                </a:lnTo>
                <a:lnTo>
                  <a:pt x="816508" y="190969"/>
                </a:lnTo>
                <a:lnTo>
                  <a:pt x="823833" y="148643"/>
                </a:lnTo>
                <a:lnTo>
                  <a:pt x="857810" y="87721"/>
                </a:lnTo>
                <a:lnTo>
                  <a:pt x="892738" y="65534"/>
                </a:lnTo>
                <a:lnTo>
                  <a:pt x="918438" y="60921"/>
                </a:lnTo>
                <a:lnTo>
                  <a:pt x="948382" y="65829"/>
                </a:lnTo>
                <a:lnTo>
                  <a:pt x="987625" y="105080"/>
                </a:lnTo>
                <a:lnTo>
                  <a:pt x="997956" y="147112"/>
                </a:lnTo>
                <a:lnTo>
                  <a:pt x="999274" y="171056"/>
                </a:lnTo>
                <a:lnTo>
                  <a:pt x="999274" y="429971"/>
                </a:lnTo>
                <a:lnTo>
                  <a:pt x="992828" y="468922"/>
                </a:lnTo>
                <a:lnTo>
                  <a:pt x="960608" y="490010"/>
                </a:lnTo>
                <a:lnTo>
                  <a:pt x="945388" y="490893"/>
                </a:lnTo>
                <a:lnTo>
                  <a:pt x="945388" y="521347"/>
                </a:lnTo>
                <a:lnTo>
                  <a:pt x="1216012" y="521347"/>
                </a:lnTo>
                <a:lnTo>
                  <a:pt x="1215060" y="509415"/>
                </a:lnTo>
                <a:lnTo>
                  <a:pt x="1191412" y="490893"/>
                </a:lnTo>
                <a:lnTo>
                  <a:pt x="1186726" y="490893"/>
                </a:lnTo>
                <a:lnTo>
                  <a:pt x="1148054" y="490893"/>
                </a:lnTo>
                <a:lnTo>
                  <a:pt x="1148054" y="190969"/>
                </a:lnTo>
                <a:lnTo>
                  <a:pt x="1143931" y="137218"/>
                </a:lnTo>
                <a:lnTo>
                  <a:pt x="1131563" y="92184"/>
                </a:lnTo>
                <a:lnTo>
                  <a:pt x="1110947" y="55867"/>
                </a:lnTo>
                <a:lnTo>
                  <a:pt x="1082082" y="28267"/>
                </a:lnTo>
                <a:lnTo>
                  <a:pt x="1044968" y="9385"/>
                </a:lnTo>
                <a:lnTo>
                  <a:pt x="1001468" y="585"/>
                </a:lnTo>
                <a:lnTo>
                  <a:pt x="986383" y="0"/>
                </a:lnTo>
                <a:lnTo>
                  <a:pt x="945235" y="4247"/>
                </a:lnTo>
                <a:lnTo>
                  <a:pt x="907307" y="16991"/>
                </a:lnTo>
                <a:lnTo>
                  <a:pt x="872597" y="38227"/>
                </a:lnTo>
                <a:lnTo>
                  <a:pt x="841108" y="67957"/>
                </a:lnTo>
                <a:lnTo>
                  <a:pt x="812990" y="108966"/>
                </a:lnTo>
                <a:lnTo>
                  <a:pt x="807135" y="17576"/>
                </a:lnTo>
                <a:lnTo>
                  <a:pt x="598601" y="17576"/>
                </a:lnTo>
                <a:lnTo>
                  <a:pt x="598601" y="48044"/>
                </a:lnTo>
                <a:lnTo>
                  <a:pt x="666546" y="48044"/>
                </a:lnTo>
                <a:lnTo>
                  <a:pt x="666546" y="429971"/>
                </a:lnTo>
                <a:lnTo>
                  <a:pt x="653954" y="471852"/>
                </a:lnTo>
                <a:lnTo>
                  <a:pt x="616178" y="489712"/>
                </a:lnTo>
                <a:lnTo>
                  <a:pt x="604850" y="490893"/>
                </a:lnTo>
                <a:lnTo>
                  <a:pt x="598601" y="490893"/>
                </a:lnTo>
                <a:lnTo>
                  <a:pt x="598601" y="521347"/>
                </a:lnTo>
                <a:lnTo>
                  <a:pt x="872744" y="521347"/>
                </a:lnTo>
                <a:lnTo>
                  <a:pt x="871791" y="509415"/>
                </a:lnTo>
                <a:lnTo>
                  <a:pt x="849312" y="490893"/>
                </a:lnTo>
                <a:lnTo>
                  <a:pt x="844626" y="490893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6102" y="6011174"/>
            <a:ext cx="6420020" cy="97638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1236071" y="6191834"/>
            <a:ext cx="465455" cy="513715"/>
          </a:xfrm>
          <a:custGeom>
            <a:avLst/>
            <a:gdLst/>
            <a:ahLst/>
            <a:cxnLst/>
            <a:rect l="l" t="t" r="r" b="b"/>
            <a:pathLst>
              <a:path w="465454" h="513715">
                <a:moveTo>
                  <a:pt x="303428" y="482688"/>
                </a:moveTo>
                <a:lnTo>
                  <a:pt x="216738" y="482688"/>
                </a:lnTo>
                <a:lnTo>
                  <a:pt x="216738" y="229628"/>
                </a:lnTo>
                <a:lnTo>
                  <a:pt x="223543" y="174121"/>
                </a:lnTo>
                <a:lnTo>
                  <a:pt x="235769" y="130625"/>
                </a:lnTo>
                <a:lnTo>
                  <a:pt x="276479" y="79667"/>
                </a:lnTo>
                <a:lnTo>
                  <a:pt x="287020" y="76149"/>
                </a:lnTo>
                <a:lnTo>
                  <a:pt x="291719" y="76149"/>
                </a:lnTo>
                <a:lnTo>
                  <a:pt x="298305" y="77832"/>
                </a:lnTo>
                <a:lnTo>
                  <a:pt x="305185" y="82884"/>
                </a:lnTo>
                <a:lnTo>
                  <a:pt x="312359" y="91306"/>
                </a:lnTo>
                <a:lnTo>
                  <a:pt x="319824" y="103098"/>
                </a:lnTo>
                <a:lnTo>
                  <a:pt x="330589" y="120086"/>
                </a:lnTo>
                <a:lnTo>
                  <a:pt x="365518" y="149961"/>
                </a:lnTo>
                <a:lnTo>
                  <a:pt x="391299" y="153479"/>
                </a:lnTo>
                <a:lnTo>
                  <a:pt x="413040" y="150696"/>
                </a:lnTo>
                <a:lnTo>
                  <a:pt x="446429" y="128431"/>
                </a:lnTo>
                <a:lnTo>
                  <a:pt x="463345" y="93437"/>
                </a:lnTo>
                <a:lnTo>
                  <a:pt x="465099" y="77330"/>
                </a:lnTo>
                <a:lnTo>
                  <a:pt x="461511" y="50748"/>
                </a:lnTo>
                <a:lnTo>
                  <a:pt x="432807" y="13840"/>
                </a:lnTo>
                <a:lnTo>
                  <a:pt x="393342" y="882"/>
                </a:lnTo>
                <a:lnTo>
                  <a:pt x="378409" y="0"/>
                </a:lnTo>
                <a:lnTo>
                  <a:pt x="343188" y="3588"/>
                </a:lnTo>
                <a:lnTo>
                  <a:pt x="279337" y="32291"/>
                </a:lnTo>
                <a:lnTo>
                  <a:pt x="239137" y="71755"/>
                </a:lnTo>
                <a:lnTo>
                  <a:pt x="213220" y="118325"/>
                </a:lnTo>
                <a:lnTo>
                  <a:pt x="205016" y="9372"/>
                </a:lnTo>
                <a:lnTo>
                  <a:pt x="0" y="9372"/>
                </a:lnTo>
                <a:lnTo>
                  <a:pt x="0" y="39839"/>
                </a:lnTo>
                <a:lnTo>
                  <a:pt x="67945" y="39839"/>
                </a:lnTo>
                <a:lnTo>
                  <a:pt x="67945" y="421767"/>
                </a:lnTo>
                <a:lnTo>
                  <a:pt x="57694" y="462183"/>
                </a:lnTo>
                <a:lnTo>
                  <a:pt x="20859" y="481365"/>
                </a:lnTo>
                <a:lnTo>
                  <a:pt x="0" y="482688"/>
                </a:lnTo>
                <a:lnTo>
                  <a:pt x="0" y="513143"/>
                </a:lnTo>
                <a:lnTo>
                  <a:pt x="331546" y="513143"/>
                </a:lnTo>
                <a:lnTo>
                  <a:pt x="330593" y="501211"/>
                </a:lnTo>
                <a:lnTo>
                  <a:pt x="308114" y="482688"/>
                </a:lnTo>
                <a:lnTo>
                  <a:pt x="303428" y="482688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42128" y="5943460"/>
            <a:ext cx="2750820" cy="773430"/>
          </a:xfrm>
          <a:custGeom>
            <a:avLst/>
            <a:gdLst/>
            <a:ahLst/>
            <a:cxnLst/>
            <a:rect l="l" t="t" r="r" b="b"/>
            <a:pathLst>
              <a:path w="2750819" h="773429">
                <a:moveTo>
                  <a:pt x="262432" y="270637"/>
                </a:moveTo>
                <a:lnTo>
                  <a:pt x="295308" y="279497"/>
                </a:lnTo>
                <a:lnTo>
                  <a:pt x="318957" y="303734"/>
                </a:lnTo>
                <a:lnTo>
                  <a:pt x="333380" y="343347"/>
                </a:lnTo>
                <a:lnTo>
                  <a:pt x="338582" y="398335"/>
                </a:lnTo>
                <a:lnTo>
                  <a:pt x="336531" y="423228"/>
                </a:lnTo>
                <a:lnTo>
                  <a:pt x="305777" y="466280"/>
                </a:lnTo>
                <a:lnTo>
                  <a:pt x="257450" y="472654"/>
                </a:lnTo>
                <a:lnTo>
                  <a:pt x="235483" y="472135"/>
                </a:lnTo>
                <a:lnTo>
                  <a:pt x="160502" y="468630"/>
                </a:lnTo>
                <a:lnTo>
                  <a:pt x="167206" y="398475"/>
                </a:lnTo>
                <a:lnTo>
                  <a:pt x="180751" y="343598"/>
                </a:lnTo>
                <a:lnTo>
                  <a:pt x="201136" y="303999"/>
                </a:lnTo>
                <a:lnTo>
                  <a:pt x="228363" y="279678"/>
                </a:lnTo>
                <a:lnTo>
                  <a:pt x="262432" y="270637"/>
                </a:lnTo>
                <a:close/>
              </a:path>
              <a:path w="2750819" h="773429">
                <a:moveTo>
                  <a:pt x="481507" y="640842"/>
                </a:moveTo>
                <a:lnTo>
                  <a:pt x="453390" y="631482"/>
                </a:lnTo>
                <a:lnTo>
                  <a:pt x="434644" y="664355"/>
                </a:lnTo>
                <a:lnTo>
                  <a:pt x="411213" y="691518"/>
                </a:lnTo>
                <a:lnTo>
                  <a:pt x="350291" y="728713"/>
                </a:lnTo>
                <a:lnTo>
                  <a:pt x="307462" y="738594"/>
                </a:lnTo>
                <a:lnTo>
                  <a:pt x="292887" y="739254"/>
                </a:lnTo>
                <a:lnTo>
                  <a:pt x="250198" y="731786"/>
                </a:lnTo>
                <a:lnTo>
                  <a:pt x="215858" y="709382"/>
                </a:lnTo>
                <a:lnTo>
                  <a:pt x="189867" y="672040"/>
                </a:lnTo>
                <a:lnTo>
                  <a:pt x="172224" y="619760"/>
                </a:lnTo>
                <a:lnTo>
                  <a:pt x="164020" y="565867"/>
                </a:lnTo>
                <a:lnTo>
                  <a:pt x="160502" y="502602"/>
                </a:lnTo>
                <a:lnTo>
                  <a:pt x="268287" y="506120"/>
                </a:lnTo>
                <a:lnTo>
                  <a:pt x="337408" y="505602"/>
                </a:lnTo>
                <a:lnTo>
                  <a:pt x="393877" y="499368"/>
                </a:lnTo>
                <a:lnTo>
                  <a:pt x="437694" y="487418"/>
                </a:lnTo>
                <a:lnTo>
                  <a:pt x="487362" y="446366"/>
                </a:lnTo>
                <a:lnTo>
                  <a:pt x="494398" y="410044"/>
                </a:lnTo>
                <a:lnTo>
                  <a:pt x="488028" y="363625"/>
                </a:lnTo>
                <a:lnTo>
                  <a:pt x="468917" y="323940"/>
                </a:lnTo>
                <a:lnTo>
                  <a:pt x="437064" y="290992"/>
                </a:lnTo>
                <a:lnTo>
                  <a:pt x="392468" y="264782"/>
                </a:lnTo>
                <a:lnTo>
                  <a:pt x="331260" y="246322"/>
                </a:lnTo>
                <a:lnTo>
                  <a:pt x="262432" y="240169"/>
                </a:lnTo>
                <a:lnTo>
                  <a:pt x="211817" y="243778"/>
                </a:lnTo>
                <a:lnTo>
                  <a:pt x="165890" y="254604"/>
                </a:lnTo>
                <a:lnTo>
                  <a:pt x="124651" y="272646"/>
                </a:lnTo>
                <a:lnTo>
                  <a:pt x="88099" y="297904"/>
                </a:lnTo>
                <a:lnTo>
                  <a:pt x="56235" y="330377"/>
                </a:lnTo>
                <a:lnTo>
                  <a:pt x="31632" y="367654"/>
                </a:lnTo>
                <a:lnTo>
                  <a:pt x="14058" y="409173"/>
                </a:lnTo>
                <a:lnTo>
                  <a:pt x="3514" y="454938"/>
                </a:lnTo>
                <a:lnTo>
                  <a:pt x="0" y="504952"/>
                </a:lnTo>
                <a:lnTo>
                  <a:pt x="3547" y="558711"/>
                </a:lnTo>
                <a:lnTo>
                  <a:pt x="14189" y="606742"/>
                </a:lnTo>
                <a:lnTo>
                  <a:pt x="31926" y="649047"/>
                </a:lnTo>
                <a:lnTo>
                  <a:pt x="56756" y="685625"/>
                </a:lnTo>
                <a:lnTo>
                  <a:pt x="88680" y="716477"/>
                </a:lnTo>
                <a:lnTo>
                  <a:pt x="127698" y="741603"/>
                </a:lnTo>
                <a:lnTo>
                  <a:pt x="192724" y="765321"/>
                </a:lnTo>
                <a:lnTo>
                  <a:pt x="265950" y="773226"/>
                </a:lnTo>
                <a:lnTo>
                  <a:pt x="317684" y="769384"/>
                </a:lnTo>
                <a:lnTo>
                  <a:pt x="363232" y="757857"/>
                </a:lnTo>
                <a:lnTo>
                  <a:pt x="402595" y="738646"/>
                </a:lnTo>
                <a:lnTo>
                  <a:pt x="435772" y="711748"/>
                </a:lnTo>
                <a:lnTo>
                  <a:pt x="462762" y="677164"/>
                </a:lnTo>
                <a:lnTo>
                  <a:pt x="481507" y="640842"/>
                </a:lnTo>
                <a:close/>
              </a:path>
              <a:path w="2750819" h="773429">
                <a:moveTo>
                  <a:pt x="977049" y="773226"/>
                </a:moveTo>
                <a:lnTo>
                  <a:pt x="1015790" y="769347"/>
                </a:lnTo>
                <a:lnTo>
                  <a:pt x="1069078" y="738304"/>
                </a:lnTo>
                <a:lnTo>
                  <a:pt x="1086910" y="698615"/>
                </a:lnTo>
                <a:lnTo>
                  <a:pt x="1094143" y="651395"/>
                </a:lnTo>
                <a:lnTo>
                  <a:pt x="1063663" y="650214"/>
                </a:lnTo>
                <a:lnTo>
                  <a:pt x="1058523" y="685657"/>
                </a:lnTo>
                <a:lnTo>
                  <a:pt x="1049978" y="711139"/>
                </a:lnTo>
                <a:lnTo>
                  <a:pt x="1038052" y="726663"/>
                </a:lnTo>
                <a:lnTo>
                  <a:pt x="1022769" y="732231"/>
                </a:lnTo>
                <a:lnTo>
                  <a:pt x="1011454" y="727690"/>
                </a:lnTo>
                <a:lnTo>
                  <a:pt x="1003401" y="716411"/>
                </a:lnTo>
                <a:lnTo>
                  <a:pt x="998587" y="698396"/>
                </a:lnTo>
                <a:lnTo>
                  <a:pt x="996988" y="673646"/>
                </a:lnTo>
                <a:lnTo>
                  <a:pt x="996988" y="428790"/>
                </a:lnTo>
                <a:lnTo>
                  <a:pt x="991546" y="374713"/>
                </a:lnTo>
                <a:lnTo>
                  <a:pt x="975225" y="329634"/>
                </a:lnTo>
                <a:lnTo>
                  <a:pt x="948030" y="293552"/>
                </a:lnTo>
                <a:lnTo>
                  <a:pt x="909964" y="266465"/>
                </a:lnTo>
                <a:lnTo>
                  <a:pt x="861034" y="248373"/>
                </a:lnTo>
                <a:lnTo>
                  <a:pt x="805024" y="240681"/>
                </a:lnTo>
                <a:lnTo>
                  <a:pt x="784885" y="240169"/>
                </a:lnTo>
                <a:lnTo>
                  <a:pt x="725885" y="242935"/>
                </a:lnTo>
                <a:lnTo>
                  <a:pt x="676352" y="251232"/>
                </a:lnTo>
                <a:lnTo>
                  <a:pt x="636286" y="265058"/>
                </a:lnTo>
                <a:lnTo>
                  <a:pt x="584555" y="309295"/>
                </a:lnTo>
                <a:lnTo>
                  <a:pt x="574014" y="346786"/>
                </a:lnTo>
                <a:lnTo>
                  <a:pt x="576722" y="367510"/>
                </a:lnTo>
                <a:lnTo>
                  <a:pt x="617359" y="404190"/>
                </a:lnTo>
                <a:lnTo>
                  <a:pt x="631799" y="407708"/>
                </a:lnTo>
                <a:lnTo>
                  <a:pt x="639610" y="407708"/>
                </a:lnTo>
                <a:lnTo>
                  <a:pt x="681789" y="395403"/>
                </a:lnTo>
                <a:lnTo>
                  <a:pt x="707567" y="358495"/>
                </a:lnTo>
                <a:lnTo>
                  <a:pt x="714590" y="335064"/>
                </a:lnTo>
                <a:lnTo>
                  <a:pt x="721477" y="313830"/>
                </a:lnTo>
                <a:lnTo>
                  <a:pt x="747395" y="276491"/>
                </a:lnTo>
                <a:lnTo>
                  <a:pt x="776693" y="270637"/>
                </a:lnTo>
                <a:lnTo>
                  <a:pt x="801513" y="274809"/>
                </a:lnTo>
                <a:lnTo>
                  <a:pt x="834902" y="308195"/>
                </a:lnTo>
                <a:lnTo>
                  <a:pt x="845520" y="350298"/>
                </a:lnTo>
                <a:lnTo>
                  <a:pt x="848156" y="395986"/>
                </a:lnTo>
                <a:lnTo>
                  <a:pt x="848156" y="472135"/>
                </a:lnTo>
                <a:lnTo>
                  <a:pt x="777567" y="475908"/>
                </a:lnTo>
                <a:lnTo>
                  <a:pt x="716352" y="484294"/>
                </a:lnTo>
                <a:lnTo>
                  <a:pt x="664509" y="497292"/>
                </a:lnTo>
                <a:lnTo>
                  <a:pt x="622041" y="514904"/>
                </a:lnTo>
                <a:lnTo>
                  <a:pt x="588945" y="537128"/>
                </a:lnTo>
                <a:lnTo>
                  <a:pt x="550873" y="595417"/>
                </a:lnTo>
                <a:lnTo>
                  <a:pt x="545896" y="631482"/>
                </a:lnTo>
                <a:lnTo>
                  <a:pt x="551607" y="678926"/>
                </a:lnTo>
                <a:lnTo>
                  <a:pt x="568739" y="716999"/>
                </a:lnTo>
                <a:lnTo>
                  <a:pt x="597294" y="745701"/>
                </a:lnTo>
                <a:lnTo>
                  <a:pt x="637273" y="765035"/>
                </a:lnTo>
                <a:lnTo>
                  <a:pt x="680989" y="772714"/>
                </a:lnTo>
                <a:lnTo>
                  <a:pt x="697026" y="773226"/>
                </a:lnTo>
                <a:lnTo>
                  <a:pt x="743520" y="768540"/>
                </a:lnTo>
                <a:lnTo>
                  <a:pt x="783426" y="754481"/>
                </a:lnTo>
                <a:lnTo>
                  <a:pt x="816743" y="731050"/>
                </a:lnTo>
                <a:lnTo>
                  <a:pt x="843470" y="698246"/>
                </a:lnTo>
                <a:lnTo>
                  <a:pt x="858697" y="666623"/>
                </a:lnTo>
                <a:lnTo>
                  <a:pt x="875316" y="711069"/>
                </a:lnTo>
                <a:lnTo>
                  <a:pt x="900580" y="743651"/>
                </a:lnTo>
                <a:lnTo>
                  <a:pt x="934491" y="764370"/>
                </a:lnTo>
                <a:lnTo>
                  <a:pt x="977049" y="773226"/>
                </a:lnTo>
                <a:close/>
              </a:path>
              <a:path w="2750819" h="773429">
                <a:moveTo>
                  <a:pt x="757936" y="722858"/>
                </a:moveTo>
                <a:lnTo>
                  <a:pt x="732235" y="715462"/>
                </a:lnTo>
                <a:lnTo>
                  <a:pt x="713711" y="695618"/>
                </a:lnTo>
                <a:lnTo>
                  <a:pt x="702364" y="663327"/>
                </a:lnTo>
                <a:lnTo>
                  <a:pt x="698195" y="618591"/>
                </a:lnTo>
                <a:lnTo>
                  <a:pt x="702148" y="583296"/>
                </a:lnTo>
                <a:lnTo>
                  <a:pt x="733776" y="532914"/>
                </a:lnTo>
                <a:lnTo>
                  <a:pt x="779616" y="513072"/>
                </a:lnTo>
                <a:lnTo>
                  <a:pt x="822965" y="506630"/>
                </a:lnTo>
                <a:lnTo>
                  <a:pt x="848156" y="504952"/>
                </a:lnTo>
                <a:lnTo>
                  <a:pt x="848156" y="618591"/>
                </a:lnTo>
                <a:lnTo>
                  <a:pt x="835338" y="655636"/>
                </a:lnTo>
                <a:lnTo>
                  <a:pt x="799606" y="706013"/>
                </a:lnTo>
                <a:lnTo>
                  <a:pt x="763409" y="722858"/>
                </a:lnTo>
                <a:lnTo>
                  <a:pt x="757936" y="722858"/>
                </a:lnTo>
                <a:close/>
              </a:path>
              <a:path w="2750819" h="773429">
                <a:moveTo>
                  <a:pt x="1541691" y="761517"/>
                </a:moveTo>
                <a:lnTo>
                  <a:pt x="1751368" y="761517"/>
                </a:lnTo>
                <a:lnTo>
                  <a:pt x="1750487" y="749511"/>
                </a:lnTo>
                <a:lnTo>
                  <a:pt x="1728762" y="729881"/>
                </a:lnTo>
                <a:lnTo>
                  <a:pt x="1723301" y="729881"/>
                </a:lnTo>
                <a:lnTo>
                  <a:pt x="1669326" y="729881"/>
                </a:lnTo>
                <a:lnTo>
                  <a:pt x="1669326" y="0"/>
                </a:lnTo>
                <a:lnTo>
                  <a:pt x="1413929" y="0"/>
                </a:lnTo>
                <a:lnTo>
                  <a:pt x="1413929" y="30467"/>
                </a:lnTo>
                <a:lnTo>
                  <a:pt x="1520609" y="30467"/>
                </a:lnTo>
                <a:lnTo>
                  <a:pt x="1520609" y="290550"/>
                </a:lnTo>
                <a:lnTo>
                  <a:pt x="1489246" y="267997"/>
                </a:lnTo>
                <a:lnTo>
                  <a:pt x="1454965" y="251888"/>
                </a:lnTo>
                <a:lnTo>
                  <a:pt x="1417756" y="242223"/>
                </a:lnTo>
                <a:lnTo>
                  <a:pt x="1377607" y="239001"/>
                </a:lnTo>
                <a:lnTo>
                  <a:pt x="1324531" y="244347"/>
                </a:lnTo>
                <a:lnTo>
                  <a:pt x="1276562" y="260383"/>
                </a:lnTo>
                <a:lnTo>
                  <a:pt x="1233714" y="287109"/>
                </a:lnTo>
                <a:lnTo>
                  <a:pt x="1195997" y="324523"/>
                </a:lnTo>
                <a:lnTo>
                  <a:pt x="1169400" y="365675"/>
                </a:lnTo>
                <a:lnTo>
                  <a:pt x="1150388" y="411807"/>
                </a:lnTo>
                <a:lnTo>
                  <a:pt x="1138972" y="462915"/>
                </a:lnTo>
                <a:lnTo>
                  <a:pt x="1135164" y="518998"/>
                </a:lnTo>
                <a:lnTo>
                  <a:pt x="1138958" y="574061"/>
                </a:lnTo>
                <a:lnTo>
                  <a:pt x="1150343" y="623033"/>
                </a:lnTo>
                <a:lnTo>
                  <a:pt x="1169316" y="665913"/>
                </a:lnTo>
                <a:lnTo>
                  <a:pt x="1195880" y="702701"/>
                </a:lnTo>
                <a:lnTo>
                  <a:pt x="1230033" y="733399"/>
                </a:lnTo>
                <a:lnTo>
                  <a:pt x="1286833" y="763271"/>
                </a:lnTo>
                <a:lnTo>
                  <a:pt x="1349540" y="773226"/>
                </a:lnTo>
                <a:lnTo>
                  <a:pt x="1400500" y="767442"/>
                </a:lnTo>
                <a:lnTo>
                  <a:pt x="1444424" y="750090"/>
                </a:lnTo>
                <a:lnTo>
                  <a:pt x="1481324" y="721170"/>
                </a:lnTo>
                <a:lnTo>
                  <a:pt x="1511211" y="680681"/>
                </a:lnTo>
                <a:lnTo>
                  <a:pt x="1525308" y="651395"/>
                </a:lnTo>
                <a:lnTo>
                  <a:pt x="1541691" y="761517"/>
                </a:lnTo>
                <a:close/>
              </a:path>
              <a:path w="2750819" h="773429">
                <a:moveTo>
                  <a:pt x="1295565" y="504952"/>
                </a:moveTo>
                <a:lnTo>
                  <a:pt x="1298521" y="441593"/>
                </a:lnTo>
                <a:lnTo>
                  <a:pt x="1307391" y="388356"/>
                </a:lnTo>
                <a:lnTo>
                  <a:pt x="1322174" y="345242"/>
                </a:lnTo>
                <a:lnTo>
                  <a:pt x="1342870" y="312251"/>
                </a:lnTo>
                <a:lnTo>
                  <a:pt x="1380121" y="284255"/>
                </a:lnTo>
                <a:lnTo>
                  <a:pt x="1413929" y="277660"/>
                </a:lnTo>
                <a:lnTo>
                  <a:pt x="1452098" y="285787"/>
                </a:lnTo>
                <a:lnTo>
                  <a:pt x="1482207" y="310170"/>
                </a:lnTo>
                <a:lnTo>
                  <a:pt x="1504243" y="350810"/>
                </a:lnTo>
                <a:lnTo>
                  <a:pt x="1518196" y="407708"/>
                </a:lnTo>
                <a:lnTo>
                  <a:pt x="1522607" y="463065"/>
                </a:lnTo>
                <a:lnTo>
                  <a:pt x="1522895" y="482688"/>
                </a:lnTo>
                <a:lnTo>
                  <a:pt x="1519939" y="547874"/>
                </a:lnTo>
                <a:lnTo>
                  <a:pt x="1511077" y="602844"/>
                </a:lnTo>
                <a:lnTo>
                  <a:pt x="1496313" y="647596"/>
                </a:lnTo>
                <a:lnTo>
                  <a:pt x="1475655" y="682131"/>
                </a:lnTo>
                <a:lnTo>
                  <a:pt x="1438321" y="712091"/>
                </a:lnTo>
                <a:lnTo>
                  <a:pt x="1403388" y="719340"/>
                </a:lnTo>
                <a:lnTo>
                  <a:pt x="1366292" y="710992"/>
                </a:lnTo>
                <a:lnTo>
                  <a:pt x="1336935" y="685949"/>
                </a:lnTo>
                <a:lnTo>
                  <a:pt x="1315341" y="644213"/>
                </a:lnTo>
                <a:lnTo>
                  <a:pt x="1301534" y="585787"/>
                </a:lnTo>
                <a:lnTo>
                  <a:pt x="1297073" y="547412"/>
                </a:lnTo>
                <a:lnTo>
                  <a:pt x="1295565" y="504952"/>
                </a:lnTo>
                <a:close/>
              </a:path>
              <a:path w="2750819" h="773429">
                <a:moveTo>
                  <a:pt x="2058200" y="731062"/>
                </a:moveTo>
                <a:lnTo>
                  <a:pt x="2014893" y="731062"/>
                </a:lnTo>
                <a:lnTo>
                  <a:pt x="2014893" y="257746"/>
                </a:lnTo>
                <a:lnTo>
                  <a:pt x="1798104" y="257746"/>
                </a:lnTo>
                <a:lnTo>
                  <a:pt x="1798104" y="288213"/>
                </a:lnTo>
                <a:lnTo>
                  <a:pt x="1866049" y="288213"/>
                </a:lnTo>
                <a:lnTo>
                  <a:pt x="1866049" y="670140"/>
                </a:lnTo>
                <a:lnTo>
                  <a:pt x="1855841" y="710557"/>
                </a:lnTo>
                <a:lnTo>
                  <a:pt x="1819035" y="729739"/>
                </a:lnTo>
                <a:lnTo>
                  <a:pt x="1798104" y="731062"/>
                </a:lnTo>
                <a:lnTo>
                  <a:pt x="1798104" y="761517"/>
                </a:lnTo>
                <a:lnTo>
                  <a:pt x="2086394" y="761517"/>
                </a:lnTo>
                <a:lnTo>
                  <a:pt x="2085441" y="749585"/>
                </a:lnTo>
                <a:lnTo>
                  <a:pt x="2062899" y="731062"/>
                </a:lnTo>
                <a:lnTo>
                  <a:pt x="2058200" y="731062"/>
                </a:lnTo>
                <a:close/>
              </a:path>
              <a:path w="2750819" h="773429">
                <a:moveTo>
                  <a:pt x="2025434" y="104267"/>
                </a:moveTo>
                <a:lnTo>
                  <a:pt x="2014004" y="59462"/>
                </a:lnTo>
                <a:lnTo>
                  <a:pt x="1979714" y="28117"/>
                </a:lnTo>
                <a:lnTo>
                  <a:pt x="1937550" y="16408"/>
                </a:lnTo>
                <a:lnTo>
                  <a:pt x="1913930" y="19263"/>
                </a:lnTo>
                <a:lnTo>
                  <a:pt x="1875881" y="42109"/>
                </a:lnTo>
                <a:lnTo>
                  <a:pt x="1853539" y="82599"/>
                </a:lnTo>
                <a:lnTo>
                  <a:pt x="1850936" y="104267"/>
                </a:lnTo>
                <a:lnTo>
                  <a:pt x="1853773" y="128284"/>
                </a:lnTo>
                <a:lnTo>
                  <a:pt x="1876546" y="165774"/>
                </a:lnTo>
                <a:lnTo>
                  <a:pt x="1916801" y="187163"/>
                </a:lnTo>
                <a:lnTo>
                  <a:pt x="1937550" y="189801"/>
                </a:lnTo>
                <a:lnTo>
                  <a:pt x="1961672" y="187091"/>
                </a:lnTo>
                <a:lnTo>
                  <a:pt x="1999772" y="165418"/>
                </a:lnTo>
                <a:lnTo>
                  <a:pt x="2022497" y="125947"/>
                </a:lnTo>
                <a:lnTo>
                  <a:pt x="2025434" y="104267"/>
                </a:lnTo>
                <a:close/>
              </a:path>
              <a:path w="2750819" h="773429">
                <a:moveTo>
                  <a:pt x="2379256" y="731062"/>
                </a:moveTo>
                <a:lnTo>
                  <a:pt x="2349919" y="731062"/>
                </a:lnTo>
                <a:lnTo>
                  <a:pt x="2351062" y="431139"/>
                </a:lnTo>
                <a:lnTo>
                  <a:pt x="2358392" y="388812"/>
                </a:lnTo>
                <a:lnTo>
                  <a:pt x="2392388" y="327890"/>
                </a:lnTo>
                <a:lnTo>
                  <a:pt x="2427289" y="305704"/>
                </a:lnTo>
                <a:lnTo>
                  <a:pt x="2453043" y="301091"/>
                </a:lnTo>
                <a:lnTo>
                  <a:pt x="2482951" y="305998"/>
                </a:lnTo>
                <a:lnTo>
                  <a:pt x="2522194" y="345250"/>
                </a:lnTo>
                <a:lnTo>
                  <a:pt x="2532529" y="387281"/>
                </a:lnTo>
                <a:lnTo>
                  <a:pt x="2533815" y="411226"/>
                </a:lnTo>
                <a:lnTo>
                  <a:pt x="2533815" y="670140"/>
                </a:lnTo>
                <a:lnTo>
                  <a:pt x="2527401" y="709091"/>
                </a:lnTo>
                <a:lnTo>
                  <a:pt x="2495191" y="730180"/>
                </a:lnTo>
                <a:lnTo>
                  <a:pt x="2479967" y="731062"/>
                </a:lnTo>
                <a:lnTo>
                  <a:pt x="2479967" y="761517"/>
                </a:lnTo>
                <a:lnTo>
                  <a:pt x="2750604" y="761517"/>
                </a:lnTo>
                <a:lnTo>
                  <a:pt x="2749651" y="749585"/>
                </a:lnTo>
                <a:lnTo>
                  <a:pt x="2725966" y="731062"/>
                </a:lnTo>
                <a:lnTo>
                  <a:pt x="2721267" y="731062"/>
                </a:lnTo>
                <a:lnTo>
                  <a:pt x="2682659" y="731062"/>
                </a:lnTo>
                <a:lnTo>
                  <a:pt x="2682659" y="431139"/>
                </a:lnTo>
                <a:lnTo>
                  <a:pt x="2678530" y="377388"/>
                </a:lnTo>
                <a:lnTo>
                  <a:pt x="2666147" y="332353"/>
                </a:lnTo>
                <a:lnTo>
                  <a:pt x="2645516" y="296037"/>
                </a:lnTo>
                <a:lnTo>
                  <a:pt x="2616643" y="268437"/>
                </a:lnTo>
                <a:lnTo>
                  <a:pt x="2579535" y="249555"/>
                </a:lnTo>
                <a:lnTo>
                  <a:pt x="2536083" y="240755"/>
                </a:lnTo>
                <a:lnTo>
                  <a:pt x="2520988" y="240169"/>
                </a:lnTo>
                <a:lnTo>
                  <a:pt x="2479838" y="244417"/>
                </a:lnTo>
                <a:lnTo>
                  <a:pt x="2441914" y="257160"/>
                </a:lnTo>
                <a:lnTo>
                  <a:pt x="2407206" y="278397"/>
                </a:lnTo>
                <a:lnTo>
                  <a:pt x="2375700" y="308127"/>
                </a:lnTo>
                <a:lnTo>
                  <a:pt x="2347633" y="349135"/>
                </a:lnTo>
                <a:lnTo>
                  <a:pt x="2341791" y="257746"/>
                </a:lnTo>
                <a:lnTo>
                  <a:pt x="2133130" y="257746"/>
                </a:lnTo>
                <a:lnTo>
                  <a:pt x="2133130" y="288213"/>
                </a:lnTo>
                <a:lnTo>
                  <a:pt x="2201202" y="288213"/>
                </a:lnTo>
                <a:lnTo>
                  <a:pt x="2201202" y="670140"/>
                </a:lnTo>
                <a:lnTo>
                  <a:pt x="2188565" y="712022"/>
                </a:lnTo>
                <a:lnTo>
                  <a:pt x="2150783" y="729881"/>
                </a:lnTo>
                <a:lnTo>
                  <a:pt x="2139480" y="731062"/>
                </a:lnTo>
                <a:lnTo>
                  <a:pt x="2133130" y="731062"/>
                </a:lnTo>
                <a:lnTo>
                  <a:pt x="2133130" y="761517"/>
                </a:lnTo>
                <a:lnTo>
                  <a:pt x="2407323" y="761517"/>
                </a:lnTo>
                <a:lnTo>
                  <a:pt x="2406370" y="749585"/>
                </a:lnTo>
                <a:lnTo>
                  <a:pt x="2383955" y="731062"/>
                </a:lnTo>
                <a:lnTo>
                  <a:pt x="2379256" y="731062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560677" y="6122708"/>
            <a:ext cx="560070" cy="810895"/>
          </a:xfrm>
          <a:custGeom>
            <a:avLst/>
            <a:gdLst/>
            <a:ahLst/>
            <a:cxnLst/>
            <a:rect l="l" t="t" r="r" b="b"/>
            <a:pathLst>
              <a:path w="560069" h="810895">
                <a:moveTo>
                  <a:pt x="148717" y="258914"/>
                </a:moveTo>
                <a:lnTo>
                  <a:pt x="150334" y="206270"/>
                </a:lnTo>
                <a:lnTo>
                  <a:pt x="155178" y="164314"/>
                </a:lnTo>
                <a:lnTo>
                  <a:pt x="174498" y="112471"/>
                </a:lnTo>
                <a:lnTo>
                  <a:pt x="212520" y="92706"/>
                </a:lnTo>
                <a:lnTo>
                  <a:pt x="229616" y="91389"/>
                </a:lnTo>
                <a:lnTo>
                  <a:pt x="256164" y="94756"/>
                </a:lnTo>
                <a:lnTo>
                  <a:pt x="293070" y="121698"/>
                </a:lnTo>
                <a:lnTo>
                  <a:pt x="306976" y="164460"/>
                </a:lnTo>
                <a:lnTo>
                  <a:pt x="311028" y="219529"/>
                </a:lnTo>
                <a:lnTo>
                  <a:pt x="311531" y="255409"/>
                </a:lnTo>
                <a:lnTo>
                  <a:pt x="309788" y="309151"/>
                </a:lnTo>
                <a:lnTo>
                  <a:pt x="304546" y="352058"/>
                </a:lnTo>
                <a:lnTo>
                  <a:pt x="283464" y="405358"/>
                </a:lnTo>
                <a:lnTo>
                  <a:pt x="244994" y="424039"/>
                </a:lnTo>
                <a:lnTo>
                  <a:pt x="228346" y="425284"/>
                </a:lnTo>
                <a:lnTo>
                  <a:pt x="202370" y="421915"/>
                </a:lnTo>
                <a:lnTo>
                  <a:pt x="166659" y="394965"/>
                </a:lnTo>
                <a:lnTo>
                  <a:pt x="153378" y="352498"/>
                </a:lnTo>
                <a:lnTo>
                  <a:pt x="149238" y="296262"/>
                </a:lnTo>
                <a:lnTo>
                  <a:pt x="148717" y="258914"/>
                </a:lnTo>
                <a:close/>
              </a:path>
              <a:path w="560069" h="810895">
                <a:moveTo>
                  <a:pt x="234188" y="60921"/>
                </a:moveTo>
                <a:lnTo>
                  <a:pt x="182754" y="64390"/>
                </a:lnTo>
                <a:lnTo>
                  <a:pt x="137117" y="74795"/>
                </a:lnTo>
                <a:lnTo>
                  <a:pt x="97284" y="92136"/>
                </a:lnTo>
                <a:lnTo>
                  <a:pt x="63260" y="116413"/>
                </a:lnTo>
                <a:lnTo>
                  <a:pt x="35052" y="147624"/>
                </a:lnTo>
                <a:lnTo>
                  <a:pt x="8763" y="198583"/>
                </a:lnTo>
                <a:lnTo>
                  <a:pt x="0" y="255409"/>
                </a:lnTo>
                <a:lnTo>
                  <a:pt x="5119" y="296267"/>
                </a:lnTo>
                <a:lnTo>
                  <a:pt x="20478" y="334487"/>
                </a:lnTo>
                <a:lnTo>
                  <a:pt x="46077" y="370072"/>
                </a:lnTo>
                <a:lnTo>
                  <a:pt x="81915" y="403021"/>
                </a:lnTo>
                <a:lnTo>
                  <a:pt x="113538" y="424103"/>
                </a:lnTo>
                <a:lnTo>
                  <a:pt x="112395" y="424103"/>
                </a:lnTo>
                <a:lnTo>
                  <a:pt x="53816" y="438753"/>
                </a:lnTo>
                <a:lnTo>
                  <a:pt x="16383" y="485025"/>
                </a:lnTo>
                <a:lnTo>
                  <a:pt x="6985" y="531888"/>
                </a:lnTo>
                <a:lnTo>
                  <a:pt x="10126" y="558689"/>
                </a:lnTo>
                <a:lnTo>
                  <a:pt x="18399" y="582855"/>
                </a:lnTo>
                <a:lnTo>
                  <a:pt x="31791" y="604385"/>
                </a:lnTo>
                <a:lnTo>
                  <a:pt x="50292" y="623277"/>
                </a:lnTo>
                <a:lnTo>
                  <a:pt x="36957" y="641360"/>
                </a:lnTo>
                <a:lnTo>
                  <a:pt x="27432" y="659299"/>
                </a:lnTo>
                <a:lnTo>
                  <a:pt x="21717" y="677093"/>
                </a:lnTo>
                <a:lnTo>
                  <a:pt x="19812" y="694740"/>
                </a:lnTo>
                <a:lnTo>
                  <a:pt x="25022" y="724396"/>
                </a:lnTo>
                <a:lnTo>
                  <a:pt x="66639" y="771845"/>
                </a:lnTo>
                <a:lnTo>
                  <a:pt x="102997" y="789635"/>
                </a:lnTo>
                <a:lnTo>
                  <a:pt x="165131" y="805448"/>
                </a:lnTo>
                <a:lnTo>
                  <a:pt x="238887" y="810717"/>
                </a:lnTo>
                <a:lnTo>
                  <a:pt x="299180" y="808212"/>
                </a:lnTo>
                <a:lnTo>
                  <a:pt x="351917" y="800695"/>
                </a:lnTo>
                <a:lnTo>
                  <a:pt x="397097" y="788168"/>
                </a:lnTo>
                <a:lnTo>
                  <a:pt x="434721" y="770628"/>
                </a:lnTo>
                <a:lnTo>
                  <a:pt x="487299" y="720509"/>
                </a:lnTo>
                <a:lnTo>
                  <a:pt x="503729" y="677019"/>
                </a:lnTo>
                <a:lnTo>
                  <a:pt x="504825" y="661936"/>
                </a:lnTo>
                <a:lnTo>
                  <a:pt x="496776" y="609139"/>
                </a:lnTo>
                <a:lnTo>
                  <a:pt x="472630" y="569085"/>
                </a:lnTo>
                <a:lnTo>
                  <a:pt x="432387" y="541773"/>
                </a:lnTo>
                <a:lnTo>
                  <a:pt x="376047" y="527202"/>
                </a:lnTo>
                <a:lnTo>
                  <a:pt x="344424" y="524865"/>
                </a:lnTo>
                <a:lnTo>
                  <a:pt x="101854" y="520179"/>
                </a:lnTo>
                <a:lnTo>
                  <a:pt x="65532" y="493229"/>
                </a:lnTo>
                <a:lnTo>
                  <a:pt x="64389" y="488543"/>
                </a:lnTo>
                <a:lnTo>
                  <a:pt x="64389" y="486206"/>
                </a:lnTo>
                <a:lnTo>
                  <a:pt x="93599" y="455739"/>
                </a:lnTo>
                <a:lnTo>
                  <a:pt x="99949" y="454571"/>
                </a:lnTo>
                <a:lnTo>
                  <a:pt x="102997" y="454571"/>
                </a:lnTo>
                <a:lnTo>
                  <a:pt x="228346" y="455739"/>
                </a:lnTo>
                <a:lnTo>
                  <a:pt x="277390" y="452225"/>
                </a:lnTo>
                <a:lnTo>
                  <a:pt x="321356" y="441681"/>
                </a:lnTo>
                <a:lnTo>
                  <a:pt x="360257" y="424107"/>
                </a:lnTo>
                <a:lnTo>
                  <a:pt x="394104" y="399503"/>
                </a:lnTo>
                <a:lnTo>
                  <a:pt x="422910" y="367868"/>
                </a:lnTo>
                <a:lnTo>
                  <a:pt x="450977" y="313397"/>
                </a:lnTo>
                <a:lnTo>
                  <a:pt x="460375" y="253060"/>
                </a:lnTo>
                <a:lnTo>
                  <a:pt x="455922" y="212205"/>
                </a:lnTo>
                <a:lnTo>
                  <a:pt x="443706" y="175155"/>
                </a:lnTo>
                <a:lnTo>
                  <a:pt x="423727" y="141910"/>
                </a:lnTo>
                <a:lnTo>
                  <a:pt x="395986" y="112471"/>
                </a:lnTo>
                <a:lnTo>
                  <a:pt x="406915" y="98047"/>
                </a:lnTo>
                <a:lnTo>
                  <a:pt x="418750" y="87579"/>
                </a:lnTo>
                <a:lnTo>
                  <a:pt x="431490" y="81063"/>
                </a:lnTo>
                <a:lnTo>
                  <a:pt x="445135" y="78498"/>
                </a:lnTo>
                <a:lnTo>
                  <a:pt x="453185" y="79743"/>
                </a:lnTo>
                <a:lnTo>
                  <a:pt x="462105" y="83478"/>
                </a:lnTo>
                <a:lnTo>
                  <a:pt x="471906" y="89701"/>
                </a:lnTo>
                <a:lnTo>
                  <a:pt x="482600" y="98412"/>
                </a:lnTo>
                <a:lnTo>
                  <a:pt x="491220" y="104563"/>
                </a:lnTo>
                <a:lnTo>
                  <a:pt x="499554" y="108956"/>
                </a:lnTo>
                <a:lnTo>
                  <a:pt x="507603" y="111592"/>
                </a:lnTo>
                <a:lnTo>
                  <a:pt x="515366" y="112471"/>
                </a:lnTo>
                <a:lnTo>
                  <a:pt x="531296" y="110420"/>
                </a:lnTo>
                <a:lnTo>
                  <a:pt x="558800" y="79667"/>
                </a:lnTo>
                <a:lnTo>
                  <a:pt x="559943" y="71856"/>
                </a:lnTo>
                <a:lnTo>
                  <a:pt x="559943" y="67957"/>
                </a:lnTo>
                <a:lnTo>
                  <a:pt x="536850" y="18531"/>
                </a:lnTo>
                <a:lnTo>
                  <a:pt x="499316" y="2054"/>
                </a:lnTo>
                <a:lnTo>
                  <a:pt x="477901" y="0"/>
                </a:lnTo>
                <a:lnTo>
                  <a:pt x="449111" y="4393"/>
                </a:lnTo>
                <a:lnTo>
                  <a:pt x="401677" y="39546"/>
                </a:lnTo>
                <a:lnTo>
                  <a:pt x="380170" y="76746"/>
                </a:lnTo>
                <a:lnTo>
                  <a:pt x="372491" y="96075"/>
                </a:lnTo>
                <a:lnTo>
                  <a:pt x="342773" y="80697"/>
                </a:lnTo>
                <a:lnTo>
                  <a:pt x="309816" y="69711"/>
                </a:lnTo>
                <a:lnTo>
                  <a:pt x="273621" y="63119"/>
                </a:lnTo>
                <a:lnTo>
                  <a:pt x="234188" y="60921"/>
                </a:lnTo>
                <a:close/>
              </a:path>
              <a:path w="560069" h="810895">
                <a:moveTo>
                  <a:pt x="238887" y="779094"/>
                </a:moveTo>
                <a:lnTo>
                  <a:pt x="174545" y="775139"/>
                </a:lnTo>
                <a:lnTo>
                  <a:pt x="124396" y="763274"/>
                </a:lnTo>
                <a:lnTo>
                  <a:pt x="88439" y="743502"/>
                </a:lnTo>
                <a:lnTo>
                  <a:pt x="64154" y="709381"/>
                </a:lnTo>
                <a:lnTo>
                  <a:pt x="60833" y="690054"/>
                </a:lnTo>
                <a:lnTo>
                  <a:pt x="61930" y="677750"/>
                </a:lnTo>
                <a:lnTo>
                  <a:pt x="65230" y="665449"/>
                </a:lnTo>
                <a:lnTo>
                  <a:pt x="70744" y="653151"/>
                </a:lnTo>
                <a:lnTo>
                  <a:pt x="78486" y="640854"/>
                </a:lnTo>
                <a:lnTo>
                  <a:pt x="90344" y="644947"/>
                </a:lnTo>
                <a:lnTo>
                  <a:pt x="102489" y="647873"/>
                </a:lnTo>
                <a:lnTo>
                  <a:pt x="114919" y="649629"/>
                </a:lnTo>
                <a:lnTo>
                  <a:pt x="127635" y="650214"/>
                </a:lnTo>
                <a:lnTo>
                  <a:pt x="364236" y="652564"/>
                </a:lnTo>
                <a:lnTo>
                  <a:pt x="394717" y="653881"/>
                </a:lnTo>
                <a:lnTo>
                  <a:pt x="434584" y="664420"/>
                </a:lnTo>
                <a:lnTo>
                  <a:pt x="448691" y="685749"/>
                </a:lnTo>
                <a:lnTo>
                  <a:pt x="448691" y="693572"/>
                </a:lnTo>
                <a:lnTo>
                  <a:pt x="421449" y="740138"/>
                </a:lnTo>
                <a:lnTo>
                  <a:pt x="339725" y="769721"/>
                </a:lnTo>
                <a:lnTo>
                  <a:pt x="291639" y="776751"/>
                </a:lnTo>
                <a:lnTo>
                  <a:pt x="265840" y="778508"/>
                </a:lnTo>
                <a:lnTo>
                  <a:pt x="238887" y="779094"/>
                </a:lnTo>
                <a:close/>
              </a:path>
            </a:pathLst>
          </a:custGeom>
          <a:ln w="119969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954732" y="2616054"/>
            <a:ext cx="12335510" cy="43421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ts val="11330"/>
              </a:lnSpc>
              <a:spcBef>
                <a:spcPts val="280"/>
              </a:spcBef>
            </a:pPr>
            <a:r>
              <a:rPr sz="9450" spc="-200" dirty="0"/>
              <a:t>Estimating</a:t>
            </a:r>
            <a:r>
              <a:rPr sz="9450" spc="-555" dirty="0"/>
              <a:t> </a:t>
            </a:r>
            <a:r>
              <a:rPr sz="9450" spc="80" dirty="0"/>
              <a:t>the</a:t>
            </a:r>
            <a:r>
              <a:rPr sz="9450" spc="-555" dirty="0"/>
              <a:t> </a:t>
            </a:r>
            <a:r>
              <a:rPr sz="9450" dirty="0"/>
              <a:t>scale</a:t>
            </a:r>
            <a:r>
              <a:rPr sz="9450" spc="-555" dirty="0"/>
              <a:t> </a:t>
            </a:r>
            <a:r>
              <a:rPr sz="9450" spc="55" dirty="0"/>
              <a:t>of </a:t>
            </a:r>
            <a:r>
              <a:rPr sz="9450" spc="175" dirty="0"/>
              <a:t>natural</a:t>
            </a:r>
            <a:r>
              <a:rPr sz="9450" spc="-535" dirty="0"/>
              <a:t> </a:t>
            </a:r>
            <a:r>
              <a:rPr sz="9450" spc="-30" dirty="0"/>
              <a:t>calamities</a:t>
            </a:r>
            <a:r>
              <a:rPr sz="9450" spc="-535" dirty="0"/>
              <a:t> </a:t>
            </a:r>
            <a:r>
              <a:rPr sz="9450" spc="-10" dirty="0"/>
              <a:t>based </a:t>
            </a:r>
            <a:r>
              <a:rPr sz="9450" spc="-110" dirty="0"/>
              <a:t>on</a:t>
            </a:r>
            <a:r>
              <a:rPr sz="9450" spc="-535" dirty="0"/>
              <a:t> </a:t>
            </a:r>
            <a:r>
              <a:rPr sz="9450" spc="95" dirty="0"/>
              <a:t>temperature</a:t>
            </a:r>
            <a:r>
              <a:rPr sz="9450" spc="-530" dirty="0"/>
              <a:t> </a:t>
            </a:r>
            <a:r>
              <a:rPr sz="9450" spc="-10" dirty="0"/>
              <a:t>reading</a:t>
            </a:r>
            <a:endParaRPr sz="94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" y="548843"/>
            <a:ext cx="18287365" cy="47625"/>
          </a:xfrm>
          <a:custGeom>
            <a:avLst/>
            <a:gdLst/>
            <a:ahLst/>
            <a:cxnLst/>
            <a:rect l="l" t="t" r="r" b="b"/>
            <a:pathLst>
              <a:path w="18287365" h="47625">
                <a:moveTo>
                  <a:pt x="18286934" y="0"/>
                </a:moveTo>
                <a:lnTo>
                  <a:pt x="0" y="0"/>
                </a:lnTo>
                <a:lnTo>
                  <a:pt x="0" y="47625"/>
                </a:lnTo>
                <a:lnTo>
                  <a:pt x="18286934" y="47625"/>
                </a:lnTo>
                <a:lnTo>
                  <a:pt x="18286934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8" y="9752686"/>
            <a:ext cx="18286730" cy="47625"/>
          </a:xfrm>
          <a:custGeom>
            <a:avLst/>
            <a:gdLst/>
            <a:ahLst/>
            <a:cxnLst/>
            <a:rect l="l" t="t" r="r" b="b"/>
            <a:pathLst>
              <a:path w="18286730" h="47625">
                <a:moveTo>
                  <a:pt x="18286629" y="0"/>
                </a:moveTo>
                <a:lnTo>
                  <a:pt x="0" y="0"/>
                </a:lnTo>
                <a:lnTo>
                  <a:pt x="0" y="47625"/>
                </a:lnTo>
                <a:lnTo>
                  <a:pt x="18286629" y="47625"/>
                </a:lnTo>
                <a:lnTo>
                  <a:pt x="18286629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8289" rIns="0" bIns="0" rtlCol="0">
            <a:spAutoFit/>
          </a:bodyPr>
          <a:lstStyle/>
          <a:p>
            <a:pPr marL="2273300">
              <a:lnSpc>
                <a:spcPct val="100000"/>
              </a:lnSpc>
              <a:spcBef>
                <a:spcPts val="110"/>
              </a:spcBef>
            </a:pPr>
            <a:r>
              <a:rPr spc="-60" dirty="0"/>
              <a:t>Objective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1168" y="2780728"/>
            <a:ext cx="14913610" cy="68395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95"/>
              </a:spcBef>
            </a:pPr>
            <a:r>
              <a:rPr sz="4000" dirty="0">
                <a:latin typeface="Garamond"/>
                <a:cs typeface="Garamond"/>
              </a:rPr>
              <a:t>The</a:t>
            </a:r>
            <a:r>
              <a:rPr sz="4000" spc="735" dirty="0">
                <a:latin typeface="Garamond"/>
                <a:cs typeface="Garamond"/>
              </a:rPr>
              <a:t> </a:t>
            </a:r>
            <a:r>
              <a:rPr sz="4000" spc="90" dirty="0">
                <a:latin typeface="Garamond"/>
                <a:cs typeface="Garamond"/>
              </a:rPr>
              <a:t>objective</a:t>
            </a:r>
            <a:r>
              <a:rPr sz="4000" spc="74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of</a:t>
            </a:r>
            <a:r>
              <a:rPr sz="4000" spc="740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estimating</a:t>
            </a:r>
            <a:r>
              <a:rPr sz="4000" spc="740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the</a:t>
            </a:r>
            <a:r>
              <a:rPr lang="en-US" sz="4000" spc="150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scale</a:t>
            </a:r>
            <a:r>
              <a:rPr sz="4000" spc="73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of</a:t>
            </a:r>
            <a:r>
              <a:rPr sz="4000" spc="740" dirty="0">
                <a:latin typeface="Garamond"/>
                <a:cs typeface="Garamond"/>
              </a:rPr>
              <a:t> </a:t>
            </a:r>
            <a:r>
              <a:rPr sz="4000" spc="204" dirty="0">
                <a:latin typeface="Garamond"/>
                <a:cs typeface="Garamond"/>
              </a:rPr>
              <a:t>natural</a:t>
            </a:r>
            <a:r>
              <a:rPr sz="4000" spc="740" dirty="0">
                <a:latin typeface="Garamond"/>
                <a:cs typeface="Garamond"/>
              </a:rPr>
              <a:t> </a:t>
            </a:r>
            <a:r>
              <a:rPr sz="4000" spc="165" dirty="0">
                <a:latin typeface="Garamond"/>
                <a:cs typeface="Garamond"/>
              </a:rPr>
              <a:t>calamities</a:t>
            </a:r>
            <a:r>
              <a:rPr sz="4000" spc="740" dirty="0">
                <a:latin typeface="Garamond"/>
                <a:cs typeface="Garamond"/>
              </a:rPr>
              <a:t> </a:t>
            </a:r>
            <a:r>
              <a:rPr sz="4000" spc="145" dirty="0">
                <a:latin typeface="Garamond"/>
                <a:cs typeface="Garamond"/>
              </a:rPr>
              <a:t>based</a:t>
            </a:r>
            <a:r>
              <a:rPr sz="4000" spc="735" dirty="0">
                <a:latin typeface="Garamond"/>
                <a:cs typeface="Garamond"/>
              </a:rPr>
              <a:t> </a:t>
            </a:r>
            <a:r>
              <a:rPr sz="4000" spc="50" dirty="0">
                <a:latin typeface="Garamond"/>
                <a:cs typeface="Garamond"/>
              </a:rPr>
              <a:t>on </a:t>
            </a:r>
            <a:r>
              <a:rPr sz="4000" spc="160" dirty="0">
                <a:latin typeface="Garamond"/>
                <a:cs typeface="Garamond"/>
              </a:rPr>
              <a:t>temperature</a:t>
            </a:r>
            <a:r>
              <a:rPr sz="4000" spc="120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readings</a:t>
            </a:r>
            <a:r>
              <a:rPr lang="en-US" sz="4000" spc="160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is</a:t>
            </a:r>
            <a:r>
              <a:rPr sz="4000" spc="12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to</a:t>
            </a:r>
            <a:r>
              <a:rPr sz="4000" spc="125" dirty="0">
                <a:latin typeface="Garamond"/>
                <a:cs typeface="Garamond"/>
              </a:rPr>
              <a:t> </a:t>
            </a:r>
            <a:r>
              <a:rPr sz="4000" spc="140" dirty="0">
                <a:latin typeface="Garamond"/>
                <a:cs typeface="Garamond"/>
              </a:rPr>
              <a:t>identify</a:t>
            </a:r>
            <a:r>
              <a:rPr sz="4000" spc="125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patterns</a:t>
            </a:r>
            <a:r>
              <a:rPr sz="4000" spc="120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125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relationships</a:t>
            </a:r>
            <a:r>
              <a:rPr sz="4000" spc="125" dirty="0">
                <a:latin typeface="Garamond"/>
                <a:cs typeface="Garamond"/>
              </a:rPr>
              <a:t> </a:t>
            </a:r>
            <a:r>
              <a:rPr sz="4000" spc="110" dirty="0">
                <a:latin typeface="Garamond"/>
                <a:cs typeface="Garamond"/>
              </a:rPr>
              <a:t>between </a:t>
            </a:r>
            <a:r>
              <a:rPr sz="4000" spc="160" dirty="0">
                <a:latin typeface="Garamond"/>
                <a:cs typeface="Garamond"/>
              </a:rPr>
              <a:t>temperature</a:t>
            </a:r>
            <a:r>
              <a:rPr sz="4000" spc="509" dirty="0">
                <a:latin typeface="Garamond"/>
                <a:cs typeface="Garamond"/>
              </a:rPr>
              <a:t> </a:t>
            </a:r>
            <a:r>
              <a:rPr sz="4000" spc="145" dirty="0">
                <a:latin typeface="Garamond"/>
                <a:cs typeface="Garamond"/>
              </a:rPr>
              <a:t>variations</a:t>
            </a:r>
            <a:r>
              <a:rPr sz="4000" spc="515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509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the</a:t>
            </a:r>
            <a:r>
              <a:rPr sz="4000" spc="515" dirty="0">
                <a:latin typeface="Garamond"/>
                <a:cs typeface="Garamond"/>
              </a:rPr>
              <a:t> </a:t>
            </a:r>
            <a:r>
              <a:rPr sz="4000" spc="120" dirty="0">
                <a:latin typeface="Garamond"/>
                <a:cs typeface="Garamond"/>
              </a:rPr>
              <a:t>occurrence</a:t>
            </a:r>
            <a:r>
              <a:rPr sz="4000" spc="515" dirty="0">
                <a:latin typeface="Garamond"/>
                <a:cs typeface="Garamond"/>
              </a:rPr>
              <a:t> </a:t>
            </a:r>
            <a:r>
              <a:rPr sz="4000" spc="85" dirty="0">
                <a:latin typeface="Garamond"/>
                <a:cs typeface="Garamond"/>
              </a:rPr>
              <a:t>or</a:t>
            </a:r>
            <a:r>
              <a:rPr sz="4000" spc="509" dirty="0">
                <a:latin typeface="Garamond"/>
                <a:cs typeface="Garamond"/>
              </a:rPr>
              <a:t> </a:t>
            </a:r>
            <a:r>
              <a:rPr sz="4000" spc="135" dirty="0">
                <a:latin typeface="Garamond"/>
                <a:cs typeface="Garamond"/>
              </a:rPr>
              <a:t>severity</a:t>
            </a:r>
            <a:r>
              <a:rPr sz="4000" spc="51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of</a:t>
            </a:r>
            <a:r>
              <a:rPr sz="4000" spc="509" dirty="0">
                <a:latin typeface="Garamond"/>
                <a:cs typeface="Garamond"/>
              </a:rPr>
              <a:t> </a:t>
            </a:r>
            <a:r>
              <a:rPr sz="4000" spc="100" dirty="0">
                <a:latin typeface="Garamond"/>
                <a:cs typeface="Garamond"/>
              </a:rPr>
              <a:t>events</a:t>
            </a:r>
            <a:r>
              <a:rPr sz="4000" spc="515" dirty="0">
                <a:latin typeface="Garamond"/>
                <a:cs typeface="Garamond"/>
              </a:rPr>
              <a:t> </a:t>
            </a:r>
            <a:r>
              <a:rPr sz="4000" spc="145" dirty="0">
                <a:latin typeface="Garamond"/>
                <a:cs typeface="Garamond"/>
              </a:rPr>
              <a:t>like </a:t>
            </a:r>
            <a:r>
              <a:rPr sz="4000" spc="100" dirty="0">
                <a:latin typeface="Garamond"/>
                <a:cs typeface="Garamond"/>
              </a:rPr>
              <a:t>heatwaves,</a:t>
            </a:r>
            <a:r>
              <a:rPr lang="en-US" sz="4000" spc="450" dirty="0">
                <a:latin typeface="Garamond"/>
                <a:cs typeface="Garamond"/>
              </a:rPr>
              <a:t> </a:t>
            </a:r>
            <a:r>
              <a:rPr sz="4000" spc="100" dirty="0">
                <a:latin typeface="Garamond"/>
                <a:cs typeface="Garamond"/>
              </a:rPr>
              <a:t>droughts,</a:t>
            </a:r>
            <a:r>
              <a:rPr lang="en-US" sz="4000" spc="455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hurricanes,</a:t>
            </a:r>
            <a:r>
              <a:rPr lang="en-US" sz="4000" spc="450" dirty="0">
                <a:latin typeface="Garamond"/>
                <a:cs typeface="Garamond"/>
              </a:rPr>
              <a:t> </a:t>
            </a:r>
            <a:r>
              <a:rPr sz="4000" spc="85" dirty="0">
                <a:latin typeface="Garamond"/>
                <a:cs typeface="Garamond"/>
              </a:rPr>
              <a:t>or</a:t>
            </a:r>
            <a:r>
              <a:rPr sz="4000" spc="455" dirty="0">
                <a:latin typeface="Garamond"/>
                <a:cs typeface="Garamond"/>
              </a:rPr>
              <a:t> </a:t>
            </a:r>
            <a:r>
              <a:rPr sz="4000" spc="100" dirty="0">
                <a:latin typeface="Garamond"/>
                <a:cs typeface="Garamond"/>
              </a:rPr>
              <a:t>wildfires.</a:t>
            </a:r>
            <a:r>
              <a:rPr lang="en-US" sz="4000" spc="45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By</a:t>
            </a:r>
            <a:r>
              <a:rPr sz="4000" spc="455" dirty="0">
                <a:latin typeface="Garamond"/>
                <a:cs typeface="Garamond"/>
              </a:rPr>
              <a:t>   </a:t>
            </a:r>
            <a:r>
              <a:rPr sz="4000" spc="160" dirty="0">
                <a:latin typeface="Garamond"/>
                <a:cs typeface="Garamond"/>
              </a:rPr>
              <a:t>analyzing temperature</a:t>
            </a:r>
            <a:r>
              <a:rPr sz="4000" spc="60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data</a:t>
            </a:r>
            <a:r>
              <a:rPr sz="4000" spc="60" dirty="0">
                <a:latin typeface="Garamond"/>
                <a:cs typeface="Garamond"/>
              </a:rPr>
              <a:t> over </a:t>
            </a:r>
            <a:r>
              <a:rPr sz="4000" spc="95" dirty="0">
                <a:latin typeface="Garamond"/>
                <a:cs typeface="Garamond"/>
              </a:rPr>
              <a:t>time,</a:t>
            </a:r>
            <a:r>
              <a:rPr sz="4000" spc="60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this</a:t>
            </a:r>
            <a:r>
              <a:rPr sz="4000" spc="60" dirty="0">
                <a:latin typeface="Garamond"/>
                <a:cs typeface="Garamond"/>
              </a:rPr>
              <a:t> </a:t>
            </a:r>
            <a:r>
              <a:rPr sz="4000" spc="140" dirty="0">
                <a:latin typeface="Garamond"/>
                <a:cs typeface="Garamond"/>
              </a:rPr>
              <a:t>estimation</a:t>
            </a:r>
            <a:r>
              <a:rPr sz="4000" spc="60" dirty="0">
                <a:latin typeface="Garamond"/>
                <a:cs typeface="Garamond"/>
              </a:rPr>
              <a:t> </a:t>
            </a:r>
            <a:r>
              <a:rPr sz="4000" spc="170" dirty="0">
                <a:latin typeface="Garamond"/>
                <a:cs typeface="Garamond"/>
              </a:rPr>
              <a:t>aims</a:t>
            </a:r>
            <a:r>
              <a:rPr sz="4000" spc="6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to</a:t>
            </a:r>
            <a:r>
              <a:rPr sz="4000" spc="60" dirty="0">
                <a:latin typeface="Garamond"/>
                <a:cs typeface="Garamond"/>
              </a:rPr>
              <a:t> </a:t>
            </a:r>
            <a:r>
              <a:rPr sz="4000" spc="95" dirty="0">
                <a:latin typeface="Garamond"/>
                <a:cs typeface="Garamond"/>
              </a:rPr>
              <a:t>develop</a:t>
            </a:r>
            <a:r>
              <a:rPr sz="4000" spc="60" dirty="0">
                <a:latin typeface="Garamond"/>
                <a:cs typeface="Garamond"/>
              </a:rPr>
              <a:t> </a:t>
            </a:r>
            <a:r>
              <a:rPr sz="4000" spc="120" dirty="0">
                <a:latin typeface="Garamond"/>
                <a:cs typeface="Garamond"/>
              </a:rPr>
              <a:t>predictive </a:t>
            </a:r>
            <a:r>
              <a:rPr sz="4000" spc="110" dirty="0">
                <a:latin typeface="Garamond"/>
                <a:cs typeface="Garamond"/>
              </a:rPr>
              <a:t>models</a:t>
            </a:r>
            <a:r>
              <a:rPr sz="4000" spc="695" dirty="0">
                <a:latin typeface="Garamond"/>
                <a:cs typeface="Garamond"/>
              </a:rPr>
              <a:t> </a:t>
            </a:r>
            <a:r>
              <a:rPr sz="4000" spc="170" dirty="0">
                <a:latin typeface="Garamond"/>
                <a:cs typeface="Garamond"/>
              </a:rPr>
              <a:t>that</a:t>
            </a:r>
            <a:r>
              <a:rPr sz="4000" spc="700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can</a:t>
            </a:r>
            <a:r>
              <a:rPr sz="4000" spc="700" dirty="0">
                <a:latin typeface="Garamond"/>
                <a:cs typeface="Garamond"/>
              </a:rPr>
              <a:t> </a:t>
            </a:r>
            <a:r>
              <a:rPr sz="4000" spc="90" dirty="0">
                <a:latin typeface="Garamond"/>
                <a:cs typeface="Garamond"/>
              </a:rPr>
              <a:t>forecast</a:t>
            </a:r>
            <a:r>
              <a:rPr sz="4000" spc="700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the</a:t>
            </a:r>
            <a:r>
              <a:rPr sz="4000" spc="700" dirty="0">
                <a:latin typeface="Garamond"/>
                <a:cs typeface="Garamond"/>
              </a:rPr>
              <a:t> </a:t>
            </a:r>
            <a:r>
              <a:rPr sz="4000" spc="135" dirty="0">
                <a:latin typeface="Garamond"/>
                <a:cs typeface="Garamond"/>
              </a:rPr>
              <a:t>likelihood</a:t>
            </a:r>
            <a:r>
              <a:rPr sz="4000" spc="700" dirty="0">
                <a:latin typeface="Garamond"/>
                <a:cs typeface="Garamond"/>
              </a:rPr>
              <a:t> </a:t>
            </a:r>
            <a:r>
              <a:rPr sz="4000" spc="85" dirty="0">
                <a:latin typeface="Garamond"/>
                <a:cs typeface="Garamond"/>
              </a:rPr>
              <a:t>or</a:t>
            </a:r>
            <a:r>
              <a:rPr sz="4000" spc="700" dirty="0">
                <a:latin typeface="Garamond"/>
                <a:cs typeface="Garamond"/>
              </a:rPr>
              <a:t> </a:t>
            </a:r>
            <a:r>
              <a:rPr sz="4000" spc="165" dirty="0">
                <a:latin typeface="Garamond"/>
                <a:cs typeface="Garamond"/>
              </a:rPr>
              <a:t>intensity</a:t>
            </a:r>
            <a:r>
              <a:rPr sz="4000" spc="70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of</a:t>
            </a:r>
            <a:r>
              <a:rPr sz="4000" spc="700" dirty="0">
                <a:latin typeface="Garamond"/>
                <a:cs typeface="Garamond"/>
              </a:rPr>
              <a:t> </a:t>
            </a:r>
            <a:r>
              <a:rPr sz="4000" spc="145" dirty="0">
                <a:latin typeface="Garamond"/>
                <a:cs typeface="Garamond"/>
              </a:rPr>
              <a:t>such</a:t>
            </a:r>
            <a:r>
              <a:rPr sz="4000" spc="700" dirty="0">
                <a:latin typeface="Garamond"/>
                <a:cs typeface="Garamond"/>
              </a:rPr>
              <a:t> </a:t>
            </a:r>
            <a:r>
              <a:rPr sz="4000" spc="60" dirty="0">
                <a:latin typeface="Garamond"/>
                <a:cs typeface="Garamond"/>
              </a:rPr>
              <a:t>events, </a:t>
            </a:r>
            <a:r>
              <a:rPr sz="4000" spc="114" dirty="0">
                <a:latin typeface="Garamond"/>
                <a:cs typeface="Garamond"/>
              </a:rPr>
              <a:t>improving</a:t>
            </a:r>
            <a:r>
              <a:rPr sz="4000" spc="-45" dirty="0">
                <a:latin typeface="Garamond"/>
                <a:cs typeface="Garamond"/>
              </a:rPr>
              <a:t> </a:t>
            </a:r>
            <a:r>
              <a:rPr sz="4000" spc="204" dirty="0">
                <a:latin typeface="Garamond"/>
                <a:cs typeface="Garamond"/>
              </a:rPr>
              <a:t>early</a:t>
            </a:r>
            <a:r>
              <a:rPr sz="4000" spc="-40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warning</a:t>
            </a:r>
            <a:r>
              <a:rPr sz="4000" spc="-4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systems</a:t>
            </a:r>
            <a:r>
              <a:rPr sz="4000" spc="-45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-40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risk</a:t>
            </a:r>
            <a:r>
              <a:rPr sz="4000" spc="-40" dirty="0">
                <a:latin typeface="Garamond"/>
                <a:cs typeface="Garamond"/>
              </a:rPr>
              <a:t> </a:t>
            </a:r>
            <a:r>
              <a:rPr sz="4000" spc="110" dirty="0">
                <a:latin typeface="Garamond"/>
                <a:cs typeface="Garamond"/>
              </a:rPr>
              <a:t>assessment.</a:t>
            </a:r>
            <a:r>
              <a:rPr sz="4000" spc="-45" dirty="0">
                <a:latin typeface="Garamond"/>
                <a:cs typeface="Garamond"/>
              </a:rPr>
              <a:t> </a:t>
            </a:r>
            <a:r>
              <a:rPr sz="4000" spc="70" dirty="0">
                <a:latin typeface="Garamond"/>
                <a:cs typeface="Garamond"/>
              </a:rPr>
              <a:t>This</a:t>
            </a:r>
            <a:r>
              <a:rPr sz="4000" spc="-40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can</a:t>
            </a:r>
            <a:r>
              <a:rPr sz="4000" spc="-40" dirty="0">
                <a:latin typeface="Garamond"/>
                <a:cs typeface="Garamond"/>
              </a:rPr>
              <a:t> </a:t>
            </a:r>
            <a:r>
              <a:rPr sz="4000" spc="165" dirty="0">
                <a:latin typeface="Garamond"/>
                <a:cs typeface="Garamond"/>
              </a:rPr>
              <a:t>help</a:t>
            </a:r>
            <a:r>
              <a:rPr sz="4000" spc="-45" dirty="0">
                <a:latin typeface="Garamond"/>
                <a:cs typeface="Garamond"/>
              </a:rPr>
              <a:t> </a:t>
            </a:r>
            <a:r>
              <a:rPr sz="4000" spc="175" dirty="0">
                <a:latin typeface="Garamond"/>
                <a:cs typeface="Garamond"/>
              </a:rPr>
              <a:t>in </a:t>
            </a:r>
            <a:r>
              <a:rPr sz="4000" spc="145" dirty="0">
                <a:latin typeface="Garamond"/>
                <a:cs typeface="Garamond"/>
              </a:rPr>
              <a:t>better</a:t>
            </a:r>
            <a:r>
              <a:rPr lang="en-US" sz="4000" spc="145" dirty="0">
                <a:latin typeface="Garamond"/>
                <a:cs typeface="Garamond"/>
              </a:rPr>
              <a:t> </a:t>
            </a:r>
            <a:r>
              <a:rPr sz="4000" spc="145" dirty="0">
                <a:latin typeface="Garamond"/>
                <a:cs typeface="Garamond"/>
              </a:rPr>
              <a:t>preparedness</a:t>
            </a:r>
            <a:r>
              <a:rPr sz="4000" spc="425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430" dirty="0">
                <a:latin typeface="Garamond"/>
                <a:cs typeface="Garamond"/>
              </a:rPr>
              <a:t> </a:t>
            </a:r>
            <a:r>
              <a:rPr sz="4000" spc="114" dirty="0">
                <a:latin typeface="Garamond"/>
                <a:cs typeface="Garamond"/>
              </a:rPr>
              <a:t>response</a:t>
            </a:r>
            <a:r>
              <a:rPr sz="4000" spc="430" dirty="0">
                <a:latin typeface="Garamond"/>
                <a:cs typeface="Garamond"/>
              </a:rPr>
              <a:t> </a:t>
            </a:r>
            <a:r>
              <a:rPr sz="4000" spc="140" dirty="0">
                <a:latin typeface="Garamond"/>
                <a:cs typeface="Garamond"/>
              </a:rPr>
              <a:t>planning,</a:t>
            </a:r>
            <a:r>
              <a:rPr sz="4000" spc="430" dirty="0">
                <a:latin typeface="Garamond"/>
                <a:cs typeface="Garamond"/>
              </a:rPr>
              <a:t>  </a:t>
            </a:r>
            <a:r>
              <a:rPr sz="4000" spc="150" dirty="0">
                <a:latin typeface="Garamond"/>
                <a:cs typeface="Garamond"/>
              </a:rPr>
              <a:t>minimizing</a:t>
            </a:r>
            <a:r>
              <a:rPr sz="4000" spc="430" dirty="0">
                <a:latin typeface="Garamond"/>
                <a:cs typeface="Garamond"/>
              </a:rPr>
              <a:t> </a:t>
            </a:r>
            <a:r>
              <a:rPr sz="4000" spc="135" dirty="0">
                <a:latin typeface="Garamond"/>
                <a:cs typeface="Garamond"/>
              </a:rPr>
              <a:t>potential </a:t>
            </a:r>
            <a:r>
              <a:rPr sz="4000" spc="120" dirty="0">
                <a:latin typeface="Garamond"/>
                <a:cs typeface="Garamond"/>
              </a:rPr>
              <a:t>damage,</a:t>
            </a:r>
            <a:r>
              <a:rPr sz="4000" spc="484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484" dirty="0">
                <a:latin typeface="Garamond"/>
                <a:cs typeface="Garamond"/>
              </a:rPr>
              <a:t> </a:t>
            </a:r>
            <a:r>
              <a:rPr sz="4000" spc="114" dirty="0">
                <a:latin typeface="Garamond"/>
                <a:cs typeface="Garamond"/>
              </a:rPr>
              <a:t>informing</a:t>
            </a:r>
            <a:r>
              <a:rPr sz="4000" spc="490" dirty="0">
                <a:latin typeface="Garamond"/>
                <a:cs typeface="Garamond"/>
              </a:rPr>
              <a:t> </a:t>
            </a:r>
            <a:r>
              <a:rPr sz="4000" spc="140" dirty="0">
                <a:latin typeface="Garamond"/>
                <a:cs typeface="Garamond"/>
              </a:rPr>
              <a:t>policymakers</a:t>
            </a:r>
            <a:r>
              <a:rPr sz="4000" spc="484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484" dirty="0">
                <a:latin typeface="Garamond"/>
                <a:cs typeface="Garamond"/>
              </a:rPr>
              <a:t>  </a:t>
            </a:r>
            <a:r>
              <a:rPr sz="4000" spc="155" dirty="0">
                <a:latin typeface="Garamond"/>
                <a:cs typeface="Garamond"/>
              </a:rPr>
              <a:t>disaster</a:t>
            </a:r>
            <a:r>
              <a:rPr sz="4000" spc="490" dirty="0">
                <a:latin typeface="Garamond"/>
                <a:cs typeface="Garamond"/>
              </a:rPr>
              <a:t> </a:t>
            </a:r>
            <a:r>
              <a:rPr sz="4000" spc="145" dirty="0">
                <a:latin typeface="Garamond"/>
                <a:cs typeface="Garamond"/>
              </a:rPr>
              <a:t>management agencies</a:t>
            </a:r>
            <a:r>
              <a:rPr sz="4000" spc="-204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to</a:t>
            </a:r>
            <a:r>
              <a:rPr sz="4000" spc="-200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take</a:t>
            </a:r>
            <a:r>
              <a:rPr sz="4000" spc="-204" dirty="0">
                <a:latin typeface="Garamond"/>
                <a:cs typeface="Garamond"/>
              </a:rPr>
              <a:t> </a:t>
            </a:r>
            <a:r>
              <a:rPr sz="4000" spc="170" dirty="0">
                <a:latin typeface="Garamond"/>
                <a:cs typeface="Garamond"/>
              </a:rPr>
              <a:t>timely</a:t>
            </a:r>
            <a:r>
              <a:rPr sz="4000" spc="-20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actions</a:t>
            </a:r>
            <a:r>
              <a:rPr sz="4000" spc="-204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to</a:t>
            </a:r>
            <a:r>
              <a:rPr sz="4000" spc="-200" dirty="0">
                <a:latin typeface="Garamond"/>
                <a:cs typeface="Garamond"/>
              </a:rPr>
              <a:t> </a:t>
            </a:r>
            <a:r>
              <a:rPr sz="4000" spc="100" dirty="0">
                <a:latin typeface="Garamond"/>
                <a:cs typeface="Garamond"/>
              </a:rPr>
              <a:t>protect</a:t>
            </a:r>
            <a:r>
              <a:rPr sz="4000" spc="-204" dirty="0">
                <a:latin typeface="Garamond"/>
                <a:cs typeface="Garamond"/>
              </a:rPr>
              <a:t> </a:t>
            </a:r>
            <a:r>
              <a:rPr sz="4000" spc="120" dirty="0">
                <a:latin typeface="Garamond"/>
                <a:cs typeface="Garamond"/>
              </a:rPr>
              <a:t>lives</a:t>
            </a:r>
            <a:r>
              <a:rPr sz="4000" spc="-200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-204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infrastructure.</a:t>
            </a:r>
            <a:endParaRPr sz="4000" dirty="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" y="548843"/>
            <a:ext cx="18287365" cy="47625"/>
          </a:xfrm>
          <a:custGeom>
            <a:avLst/>
            <a:gdLst/>
            <a:ahLst/>
            <a:cxnLst/>
            <a:rect l="l" t="t" r="r" b="b"/>
            <a:pathLst>
              <a:path w="18287365" h="47625">
                <a:moveTo>
                  <a:pt x="18286934" y="0"/>
                </a:moveTo>
                <a:lnTo>
                  <a:pt x="0" y="0"/>
                </a:lnTo>
                <a:lnTo>
                  <a:pt x="0" y="47625"/>
                </a:lnTo>
                <a:lnTo>
                  <a:pt x="18286934" y="47625"/>
                </a:lnTo>
                <a:lnTo>
                  <a:pt x="18286934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8" y="9752686"/>
            <a:ext cx="18286730" cy="47625"/>
          </a:xfrm>
          <a:custGeom>
            <a:avLst/>
            <a:gdLst/>
            <a:ahLst/>
            <a:cxnLst/>
            <a:rect l="l" t="t" r="r" b="b"/>
            <a:pathLst>
              <a:path w="18286730" h="47625">
                <a:moveTo>
                  <a:pt x="18286629" y="0"/>
                </a:moveTo>
                <a:lnTo>
                  <a:pt x="0" y="0"/>
                </a:lnTo>
                <a:lnTo>
                  <a:pt x="0" y="47625"/>
                </a:lnTo>
                <a:lnTo>
                  <a:pt x="18286629" y="47625"/>
                </a:lnTo>
                <a:lnTo>
                  <a:pt x="18286629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93483" y="900214"/>
            <a:ext cx="323024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Features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591" y="2743466"/>
            <a:ext cx="1143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591" y="5639067"/>
            <a:ext cx="114300" cy="1143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9361" y="2387866"/>
            <a:ext cx="16786860" cy="5346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715" algn="just">
              <a:lnSpc>
                <a:spcPct val="100200"/>
              </a:lnSpc>
              <a:spcBef>
                <a:spcPts val="114"/>
              </a:spcBef>
            </a:pPr>
            <a:r>
              <a:rPr sz="3950" spc="55" dirty="0">
                <a:latin typeface="Garamond"/>
                <a:cs typeface="Garamond"/>
              </a:rPr>
              <a:t>Data</a:t>
            </a:r>
            <a:r>
              <a:rPr sz="3950" spc="484" dirty="0">
                <a:latin typeface="Garamond"/>
                <a:cs typeface="Garamond"/>
              </a:rPr>
              <a:t>  </a:t>
            </a:r>
            <a:r>
              <a:rPr sz="3950" spc="145" dirty="0">
                <a:latin typeface="Garamond"/>
                <a:cs typeface="Garamond"/>
              </a:rPr>
              <a:t>driven</a:t>
            </a:r>
            <a:r>
              <a:rPr sz="3950" spc="484" dirty="0">
                <a:latin typeface="Garamond"/>
                <a:cs typeface="Garamond"/>
              </a:rPr>
              <a:t>  </a:t>
            </a:r>
            <a:r>
              <a:rPr sz="3950" spc="160" dirty="0">
                <a:latin typeface="Garamond"/>
                <a:cs typeface="Garamond"/>
              </a:rPr>
              <a:t>analysis:</a:t>
            </a:r>
            <a:r>
              <a:rPr sz="3950" spc="480" dirty="0">
                <a:latin typeface="Garamond"/>
                <a:cs typeface="Garamond"/>
              </a:rPr>
              <a:t>  </a:t>
            </a:r>
            <a:r>
              <a:rPr sz="3950" spc="114" dirty="0">
                <a:latin typeface="Garamond"/>
                <a:cs typeface="Garamond"/>
              </a:rPr>
              <a:t>Analyzing</a:t>
            </a:r>
            <a:r>
              <a:rPr sz="3950" spc="480" dirty="0">
                <a:latin typeface="Garamond"/>
                <a:cs typeface="Garamond"/>
              </a:rPr>
              <a:t>  </a:t>
            </a:r>
            <a:r>
              <a:rPr sz="3950" spc="160" dirty="0">
                <a:latin typeface="Garamond"/>
                <a:cs typeface="Garamond"/>
              </a:rPr>
              <a:t>temperature</a:t>
            </a:r>
            <a:r>
              <a:rPr sz="3950" spc="484" dirty="0">
                <a:latin typeface="Garamond"/>
                <a:cs typeface="Garamond"/>
              </a:rPr>
              <a:t> 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484" dirty="0">
                <a:latin typeface="Garamond"/>
                <a:cs typeface="Garamond"/>
              </a:rPr>
              <a:t>  </a:t>
            </a:r>
            <a:r>
              <a:rPr sz="3950" spc="155" dirty="0">
                <a:latin typeface="Garamond"/>
                <a:cs typeface="Garamond"/>
              </a:rPr>
              <a:t>can</a:t>
            </a:r>
            <a:r>
              <a:rPr sz="3950" spc="480" dirty="0">
                <a:latin typeface="Garamond"/>
                <a:cs typeface="Garamond"/>
              </a:rPr>
              <a:t>  </a:t>
            </a:r>
            <a:r>
              <a:rPr sz="3950" spc="125" dirty="0">
                <a:latin typeface="Garamond"/>
                <a:cs typeface="Garamond"/>
              </a:rPr>
              <a:t>be</a:t>
            </a:r>
            <a:r>
              <a:rPr sz="3950" spc="484" dirty="0">
                <a:latin typeface="Garamond"/>
                <a:cs typeface="Garamond"/>
              </a:rPr>
              <a:t>  </a:t>
            </a:r>
            <a:r>
              <a:rPr sz="3950" spc="155" dirty="0">
                <a:latin typeface="Garamond"/>
                <a:cs typeface="Garamond"/>
              </a:rPr>
              <a:t>enhanced</a:t>
            </a:r>
            <a:r>
              <a:rPr sz="3950" spc="480" dirty="0">
                <a:latin typeface="Garamond"/>
                <a:cs typeface="Garamond"/>
              </a:rPr>
              <a:t>  </a:t>
            </a:r>
            <a:r>
              <a:rPr sz="3950" spc="135" dirty="0">
                <a:latin typeface="Garamond"/>
                <a:cs typeface="Garamond"/>
              </a:rPr>
              <a:t>by </a:t>
            </a:r>
            <a:r>
              <a:rPr sz="3950" spc="140" dirty="0">
                <a:latin typeface="Garamond"/>
                <a:cs typeface="Garamond"/>
              </a:rPr>
              <a:t>incorporating</a:t>
            </a:r>
            <a:r>
              <a:rPr sz="3950" spc="105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other</a:t>
            </a:r>
            <a:r>
              <a:rPr sz="3950" spc="125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climate</a:t>
            </a:r>
            <a:r>
              <a:rPr sz="3950" spc="125" dirty="0">
                <a:latin typeface="Garamond"/>
                <a:cs typeface="Garamond"/>
              </a:rPr>
              <a:t> metrics </a:t>
            </a:r>
            <a:r>
              <a:rPr sz="3950" spc="140" dirty="0">
                <a:latin typeface="Garamond"/>
                <a:cs typeface="Garamond"/>
              </a:rPr>
              <a:t>such</a:t>
            </a:r>
            <a:r>
              <a:rPr sz="3950" spc="120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as</a:t>
            </a:r>
            <a:r>
              <a:rPr sz="3950" spc="12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humidity,</a:t>
            </a:r>
            <a:r>
              <a:rPr sz="3950" spc="125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pressure,</a:t>
            </a:r>
            <a:r>
              <a:rPr sz="3950" spc="12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114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wind</a:t>
            </a:r>
            <a:r>
              <a:rPr sz="3950" spc="130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speed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20" dirty="0">
                <a:latin typeface="Garamond"/>
                <a:cs typeface="Garamond"/>
              </a:rPr>
              <a:t>  </a:t>
            </a:r>
            <a:r>
              <a:rPr sz="3950" spc="130" dirty="0">
                <a:latin typeface="Garamond"/>
                <a:cs typeface="Garamond"/>
              </a:rPr>
              <a:t>predict</a:t>
            </a:r>
            <a:r>
              <a:rPr sz="3950" spc="25" dirty="0">
                <a:latin typeface="Garamond"/>
                <a:cs typeface="Garamond"/>
              </a:rPr>
              <a:t>  </a:t>
            </a:r>
            <a:r>
              <a:rPr sz="3950" spc="204" dirty="0">
                <a:latin typeface="Garamond"/>
                <a:cs typeface="Garamond"/>
              </a:rPr>
              <a:t>natural</a:t>
            </a:r>
            <a:r>
              <a:rPr sz="3950" spc="15" dirty="0">
                <a:latin typeface="Garamond"/>
                <a:cs typeface="Garamond"/>
              </a:rPr>
              <a:t>  </a:t>
            </a:r>
            <a:r>
              <a:rPr sz="3950" spc="155" dirty="0">
                <a:latin typeface="Garamond"/>
                <a:cs typeface="Garamond"/>
              </a:rPr>
              <a:t>disasters</a:t>
            </a:r>
            <a:r>
              <a:rPr sz="3950" spc="25" dirty="0">
                <a:latin typeface="Garamond"/>
                <a:cs typeface="Garamond"/>
              </a:rPr>
              <a:t>  </a:t>
            </a:r>
            <a:r>
              <a:rPr sz="3950" spc="165" dirty="0">
                <a:latin typeface="Garamond"/>
                <a:cs typeface="Garamond"/>
              </a:rPr>
              <a:t>like</a:t>
            </a:r>
            <a:r>
              <a:rPr sz="3950" spc="20" dirty="0">
                <a:latin typeface="Garamond"/>
                <a:cs typeface="Garamond"/>
              </a:rPr>
              <a:t>  </a:t>
            </a:r>
            <a:r>
              <a:rPr sz="3950" spc="90" dirty="0">
                <a:latin typeface="Garamond"/>
                <a:cs typeface="Garamond"/>
              </a:rPr>
              <a:t>heatwaves,</a:t>
            </a:r>
            <a:r>
              <a:rPr sz="3950" spc="25" dirty="0">
                <a:latin typeface="Garamond"/>
                <a:cs typeface="Garamond"/>
              </a:rPr>
              <a:t>  </a:t>
            </a:r>
            <a:r>
              <a:rPr sz="3950" spc="105" dirty="0">
                <a:latin typeface="Garamond"/>
                <a:cs typeface="Garamond"/>
              </a:rPr>
              <a:t>droughts,</a:t>
            </a:r>
            <a:r>
              <a:rPr sz="3950" spc="15" dirty="0">
                <a:latin typeface="Garamond"/>
                <a:cs typeface="Garamond"/>
              </a:rPr>
              <a:t> 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25" dirty="0">
                <a:latin typeface="Garamond"/>
                <a:cs typeface="Garamond"/>
              </a:rPr>
              <a:t>  </a:t>
            </a:r>
            <a:r>
              <a:rPr sz="3950" spc="165" dirty="0">
                <a:latin typeface="Garamond"/>
                <a:cs typeface="Garamond"/>
              </a:rPr>
              <a:t>indirectly</a:t>
            </a:r>
            <a:r>
              <a:rPr sz="3950" spc="20" dirty="0">
                <a:latin typeface="Garamond"/>
                <a:cs typeface="Garamond"/>
              </a:rPr>
              <a:t>  </a:t>
            </a:r>
            <a:r>
              <a:rPr sz="3950" spc="160" dirty="0">
                <a:latin typeface="Garamond"/>
                <a:cs typeface="Garamond"/>
              </a:rPr>
              <a:t>related </a:t>
            </a:r>
            <a:r>
              <a:rPr sz="3950" spc="140" dirty="0">
                <a:latin typeface="Garamond"/>
                <a:cs typeface="Garamond"/>
              </a:rPr>
              <a:t>phenomena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like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00" dirty="0">
                <a:latin typeface="Garamond"/>
                <a:cs typeface="Garamond"/>
              </a:rPr>
              <a:t>storms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or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85" dirty="0">
                <a:latin typeface="Garamond"/>
                <a:cs typeface="Garamond"/>
              </a:rPr>
              <a:t>wildfires.</a:t>
            </a:r>
            <a:endParaRPr sz="3950">
              <a:latin typeface="Garamond"/>
              <a:cs typeface="Garamond"/>
            </a:endParaRPr>
          </a:p>
          <a:p>
            <a:pPr marL="12700" marR="5080" algn="just">
              <a:lnSpc>
                <a:spcPct val="100699"/>
              </a:lnSpc>
              <a:spcBef>
                <a:spcPts val="3775"/>
              </a:spcBef>
            </a:pPr>
            <a:r>
              <a:rPr sz="3950" spc="-254" dirty="0">
                <a:latin typeface="Garamond"/>
                <a:cs typeface="Garamond"/>
              </a:rPr>
              <a:t>ML</a:t>
            </a:r>
            <a:r>
              <a:rPr sz="3950" spc="80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80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statistical</a:t>
            </a:r>
            <a:r>
              <a:rPr sz="3950" spc="800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model:</a:t>
            </a:r>
            <a:r>
              <a:rPr sz="3950" spc="805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Predicting</a:t>
            </a:r>
            <a:r>
              <a:rPr sz="3950" spc="800" dirty="0">
                <a:latin typeface="Garamond"/>
                <a:cs typeface="Garamond"/>
              </a:rPr>
              <a:t> </a:t>
            </a:r>
            <a:r>
              <a:rPr sz="3950" spc="100" dirty="0">
                <a:latin typeface="Garamond"/>
                <a:cs typeface="Garamond"/>
              </a:rPr>
              <a:t>extreme</a:t>
            </a:r>
            <a:r>
              <a:rPr sz="3950" spc="80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temperature</a:t>
            </a:r>
            <a:r>
              <a:rPr sz="3950" spc="800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patterns</a:t>
            </a:r>
            <a:r>
              <a:rPr sz="3950" spc="80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79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their </a:t>
            </a:r>
            <a:r>
              <a:rPr sz="3950" spc="140" dirty="0">
                <a:latin typeface="Garamond"/>
                <a:cs typeface="Garamond"/>
              </a:rPr>
              <a:t>potential</a:t>
            </a:r>
            <a:r>
              <a:rPr sz="3950" spc="-120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impact</a:t>
            </a:r>
            <a:r>
              <a:rPr sz="3950" spc="-125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on</a:t>
            </a:r>
            <a:r>
              <a:rPr sz="3950" spc="-114" dirty="0">
                <a:latin typeface="Garamond"/>
                <a:cs typeface="Garamond"/>
              </a:rPr>
              <a:t> </a:t>
            </a:r>
            <a:r>
              <a:rPr sz="3950" spc="210" dirty="0">
                <a:latin typeface="Garamond"/>
                <a:cs typeface="Garamond"/>
              </a:rPr>
              <a:t>natural</a:t>
            </a:r>
            <a:r>
              <a:rPr sz="3950" spc="-12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disasters</a:t>
            </a:r>
            <a:r>
              <a:rPr sz="3950" spc="-12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can</a:t>
            </a:r>
            <a:r>
              <a:rPr sz="3950" spc="-125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be</a:t>
            </a:r>
            <a:r>
              <a:rPr sz="3950" spc="-114" dirty="0">
                <a:latin typeface="Garamond"/>
                <a:cs typeface="Garamond"/>
              </a:rPr>
              <a:t> </a:t>
            </a:r>
            <a:r>
              <a:rPr sz="3950" spc="114" dirty="0">
                <a:latin typeface="Garamond"/>
                <a:cs typeface="Garamond"/>
              </a:rPr>
              <a:t>accomplished</a:t>
            </a:r>
            <a:r>
              <a:rPr sz="3950" spc="-125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using</a:t>
            </a:r>
            <a:r>
              <a:rPr sz="3950" spc="-12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techniques</a:t>
            </a:r>
            <a:r>
              <a:rPr sz="3950" spc="-114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such </a:t>
            </a:r>
            <a:r>
              <a:rPr sz="3950" spc="180" dirty="0">
                <a:latin typeface="Garamond"/>
                <a:cs typeface="Garamond"/>
              </a:rPr>
              <a:t>as</a:t>
            </a:r>
            <a:r>
              <a:rPr sz="3950" spc="7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time-</a:t>
            </a:r>
            <a:r>
              <a:rPr sz="3950" spc="135" dirty="0">
                <a:latin typeface="Garamond"/>
                <a:cs typeface="Garamond"/>
              </a:rPr>
              <a:t>series</a:t>
            </a:r>
            <a:r>
              <a:rPr sz="3950" spc="7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analysis,</a:t>
            </a:r>
            <a:r>
              <a:rPr sz="3950" spc="65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regression</a:t>
            </a:r>
            <a:r>
              <a:rPr sz="3950" spc="65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models,</a:t>
            </a:r>
            <a:r>
              <a:rPr sz="3950" spc="7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7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machine</a:t>
            </a:r>
            <a:r>
              <a:rPr sz="3950" spc="65" dirty="0">
                <a:latin typeface="Garamond"/>
                <a:cs typeface="Garamond"/>
              </a:rPr>
              <a:t> </a:t>
            </a:r>
            <a:r>
              <a:rPr sz="3950" spc="180" dirty="0">
                <a:latin typeface="Garamond"/>
                <a:cs typeface="Garamond"/>
              </a:rPr>
              <a:t>learning</a:t>
            </a:r>
            <a:r>
              <a:rPr sz="3950" spc="7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algorithms</a:t>
            </a:r>
            <a:r>
              <a:rPr sz="3950" spc="7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like </a:t>
            </a:r>
            <a:r>
              <a:rPr sz="3950" spc="195" dirty="0">
                <a:latin typeface="Garamond"/>
                <a:cs typeface="Garamond"/>
              </a:rPr>
              <a:t>neural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networks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decision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90" dirty="0">
                <a:latin typeface="Garamond"/>
                <a:cs typeface="Garamond"/>
              </a:rPr>
              <a:t>trees.</a:t>
            </a:r>
            <a:endParaRPr sz="39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" y="548843"/>
            <a:ext cx="18287365" cy="47625"/>
          </a:xfrm>
          <a:custGeom>
            <a:avLst/>
            <a:gdLst/>
            <a:ahLst/>
            <a:cxnLst/>
            <a:rect l="l" t="t" r="r" b="b"/>
            <a:pathLst>
              <a:path w="18287365" h="47625">
                <a:moveTo>
                  <a:pt x="18286934" y="0"/>
                </a:moveTo>
                <a:lnTo>
                  <a:pt x="0" y="0"/>
                </a:lnTo>
                <a:lnTo>
                  <a:pt x="0" y="47625"/>
                </a:lnTo>
                <a:lnTo>
                  <a:pt x="18286934" y="47625"/>
                </a:lnTo>
                <a:lnTo>
                  <a:pt x="18286934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8" y="9752686"/>
            <a:ext cx="18286730" cy="47625"/>
          </a:xfrm>
          <a:custGeom>
            <a:avLst/>
            <a:gdLst/>
            <a:ahLst/>
            <a:cxnLst/>
            <a:rect l="l" t="t" r="r" b="b"/>
            <a:pathLst>
              <a:path w="18286730" h="47625">
                <a:moveTo>
                  <a:pt x="18286629" y="0"/>
                </a:moveTo>
                <a:lnTo>
                  <a:pt x="0" y="0"/>
                </a:lnTo>
                <a:lnTo>
                  <a:pt x="0" y="47625"/>
                </a:lnTo>
                <a:lnTo>
                  <a:pt x="18286629" y="47625"/>
                </a:lnTo>
                <a:lnTo>
                  <a:pt x="18286629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93903" y="790118"/>
            <a:ext cx="432117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Constraints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886" y="2469896"/>
            <a:ext cx="142875" cy="142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886" y="4308221"/>
            <a:ext cx="142875" cy="1428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886" y="5536946"/>
            <a:ext cx="142875" cy="1428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3677" y="2171446"/>
            <a:ext cx="16832580" cy="49269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algn="just">
              <a:lnSpc>
                <a:spcPct val="102099"/>
              </a:lnSpc>
              <a:spcBef>
                <a:spcPts val="25"/>
              </a:spcBef>
            </a:pPr>
            <a:r>
              <a:rPr sz="3950" spc="55" dirty="0">
                <a:latin typeface="Garamond"/>
                <a:cs typeface="Garamond"/>
              </a:rPr>
              <a:t>Data</a:t>
            </a:r>
            <a:r>
              <a:rPr sz="3950" spc="300" dirty="0">
                <a:latin typeface="Garamond"/>
                <a:cs typeface="Garamond"/>
              </a:rPr>
              <a:t>  </a:t>
            </a:r>
            <a:r>
              <a:rPr sz="3950" spc="204" dirty="0">
                <a:latin typeface="Garamond"/>
                <a:cs typeface="Garamond"/>
              </a:rPr>
              <a:t>quality</a:t>
            </a:r>
            <a:r>
              <a:rPr sz="3950" spc="310" dirty="0">
                <a:latin typeface="Garamond"/>
                <a:cs typeface="Garamond"/>
              </a:rPr>
              <a:t> 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310" dirty="0">
                <a:latin typeface="Garamond"/>
                <a:cs typeface="Garamond"/>
              </a:rPr>
              <a:t>  </a:t>
            </a:r>
            <a:r>
              <a:rPr sz="3950" spc="160" dirty="0">
                <a:latin typeface="Garamond"/>
                <a:cs typeface="Garamond"/>
              </a:rPr>
              <a:t>availability:</a:t>
            </a:r>
            <a:r>
              <a:rPr sz="3950" spc="310" dirty="0">
                <a:latin typeface="Garamond"/>
                <a:cs typeface="Garamond"/>
              </a:rPr>
              <a:t>  </a:t>
            </a:r>
            <a:r>
              <a:rPr sz="3950" dirty="0">
                <a:latin typeface="Garamond"/>
                <a:cs typeface="Garamond"/>
              </a:rPr>
              <a:t>The</a:t>
            </a:r>
            <a:r>
              <a:rPr sz="3950" spc="310" dirty="0">
                <a:latin typeface="Garamond"/>
                <a:cs typeface="Garamond"/>
              </a:rPr>
              <a:t>  </a:t>
            </a:r>
            <a:r>
              <a:rPr sz="3950" spc="135" dirty="0">
                <a:latin typeface="Garamond"/>
                <a:cs typeface="Garamond"/>
              </a:rPr>
              <a:t>precision</a:t>
            </a:r>
            <a:r>
              <a:rPr sz="3950" spc="310" dirty="0">
                <a:latin typeface="Garamond"/>
                <a:cs typeface="Garamond"/>
              </a:rPr>
              <a:t>  </a:t>
            </a:r>
            <a:r>
              <a:rPr sz="3950" dirty="0">
                <a:latin typeface="Garamond"/>
                <a:cs typeface="Garamond"/>
              </a:rPr>
              <a:t>of</a:t>
            </a:r>
            <a:r>
              <a:rPr sz="3950" spc="305" dirty="0">
                <a:latin typeface="Garamond"/>
                <a:cs typeface="Garamond"/>
              </a:rPr>
              <a:t>  </a:t>
            </a:r>
            <a:r>
              <a:rPr sz="3950" spc="140" dirty="0">
                <a:latin typeface="Garamond"/>
                <a:cs typeface="Garamond"/>
              </a:rPr>
              <a:t>estimations</a:t>
            </a:r>
            <a:r>
              <a:rPr sz="3950" spc="315" dirty="0">
                <a:latin typeface="Garamond"/>
                <a:cs typeface="Garamond"/>
              </a:rPr>
              <a:t>  </a:t>
            </a:r>
            <a:r>
              <a:rPr sz="3950" spc="170" dirty="0">
                <a:latin typeface="Garamond"/>
                <a:cs typeface="Garamond"/>
              </a:rPr>
              <a:t>relies</a:t>
            </a:r>
            <a:r>
              <a:rPr sz="3950" spc="310" dirty="0">
                <a:latin typeface="Garamond"/>
                <a:cs typeface="Garamond"/>
              </a:rPr>
              <a:t>  </a:t>
            </a:r>
            <a:r>
              <a:rPr sz="3950" spc="80" dirty="0">
                <a:latin typeface="Garamond"/>
                <a:cs typeface="Garamond"/>
              </a:rPr>
              <a:t>on</a:t>
            </a:r>
            <a:r>
              <a:rPr sz="3950" spc="310" dirty="0">
                <a:latin typeface="Garamond"/>
                <a:cs typeface="Garamond"/>
              </a:rPr>
              <a:t>  </a:t>
            </a:r>
            <a:r>
              <a:rPr sz="3950" spc="110" dirty="0">
                <a:latin typeface="Garamond"/>
                <a:cs typeface="Garamond"/>
              </a:rPr>
              <a:t>the </a:t>
            </a:r>
            <a:r>
              <a:rPr sz="3950" spc="185" dirty="0">
                <a:latin typeface="Garamond"/>
                <a:cs typeface="Garamond"/>
              </a:rPr>
              <a:t>availability</a:t>
            </a:r>
            <a:r>
              <a:rPr sz="3950" spc="1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of</a:t>
            </a:r>
            <a:r>
              <a:rPr sz="3950" spc="10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detailed</a:t>
            </a:r>
            <a:r>
              <a:rPr sz="3950" spc="10" dirty="0">
                <a:latin typeface="Garamond"/>
                <a:cs typeface="Garamond"/>
              </a:rPr>
              <a:t> </a:t>
            </a:r>
            <a:r>
              <a:rPr sz="3950" spc="190" dirty="0">
                <a:latin typeface="Garamond"/>
                <a:cs typeface="Garamond"/>
              </a:rPr>
              <a:t>and</a:t>
            </a:r>
            <a:r>
              <a:rPr sz="3950" spc="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long-</a:t>
            </a:r>
            <a:r>
              <a:rPr sz="3950" spc="125" dirty="0">
                <a:latin typeface="Garamond"/>
                <a:cs typeface="Garamond"/>
              </a:rPr>
              <a:t>term</a:t>
            </a:r>
            <a:r>
              <a:rPr sz="3950" spc="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temperature</a:t>
            </a:r>
            <a:r>
              <a:rPr sz="3950" spc="1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data,</a:t>
            </a:r>
            <a:r>
              <a:rPr sz="3950" spc="10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which</a:t>
            </a:r>
            <a:r>
              <a:rPr sz="3950" spc="5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may</a:t>
            </a:r>
            <a:r>
              <a:rPr sz="3950" spc="5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be</a:t>
            </a:r>
            <a:r>
              <a:rPr sz="3950" spc="10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lacking</a:t>
            </a:r>
            <a:r>
              <a:rPr sz="3950" spc="1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in </a:t>
            </a:r>
            <a:r>
              <a:rPr sz="3950" spc="160" dirty="0">
                <a:latin typeface="Garamond"/>
                <a:cs typeface="Garamond"/>
              </a:rPr>
              <a:t>certain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areas,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causing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gaps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90" dirty="0">
                <a:latin typeface="Garamond"/>
                <a:cs typeface="Garamond"/>
              </a:rPr>
              <a:t>forecasts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or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regional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bias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in</a:t>
            </a:r>
            <a:r>
              <a:rPr sz="3950" spc="-225" dirty="0">
                <a:latin typeface="Garamond"/>
                <a:cs typeface="Garamond"/>
              </a:rPr>
              <a:t> </a:t>
            </a:r>
            <a:r>
              <a:rPr sz="3950" spc="100" dirty="0">
                <a:latin typeface="Garamond"/>
                <a:cs typeface="Garamond"/>
              </a:rPr>
              <a:t>modeling.</a:t>
            </a:r>
            <a:endParaRPr sz="3950">
              <a:latin typeface="Garamond"/>
              <a:cs typeface="Garamond"/>
            </a:endParaRPr>
          </a:p>
          <a:p>
            <a:pPr marL="12700" marR="5715">
              <a:lnSpc>
                <a:spcPts val="4880"/>
              </a:lnSpc>
              <a:spcBef>
                <a:spcPts val="105"/>
              </a:spcBef>
            </a:pPr>
            <a:r>
              <a:rPr sz="3950" dirty="0">
                <a:latin typeface="Garamond"/>
                <a:cs typeface="Garamond"/>
              </a:rPr>
              <a:t>Complex</a:t>
            </a:r>
            <a:r>
              <a:rPr sz="3950" spc="-125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interaction</a:t>
            </a:r>
            <a:r>
              <a:rPr sz="3950" spc="-120" dirty="0">
                <a:latin typeface="Garamond"/>
                <a:cs typeface="Garamond"/>
              </a:rPr>
              <a:t> </a:t>
            </a:r>
            <a:r>
              <a:rPr sz="3950" spc="-50" dirty="0">
                <a:latin typeface="Garamond"/>
                <a:cs typeface="Garamond"/>
              </a:rPr>
              <a:t>of</a:t>
            </a:r>
            <a:r>
              <a:rPr sz="3950" spc="-12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variables:</a:t>
            </a:r>
            <a:r>
              <a:rPr sz="3950" spc="-13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The</a:t>
            </a:r>
            <a:r>
              <a:rPr sz="3950" spc="-125" dirty="0">
                <a:latin typeface="Garamond"/>
                <a:cs typeface="Garamond"/>
              </a:rPr>
              <a:t> </a:t>
            </a:r>
            <a:r>
              <a:rPr sz="3950" spc="110" dirty="0">
                <a:latin typeface="Garamond"/>
                <a:cs typeface="Garamond"/>
              </a:rPr>
              <a:t>occurrence</a:t>
            </a:r>
            <a:r>
              <a:rPr sz="3950" spc="-13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130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severity</a:t>
            </a:r>
            <a:r>
              <a:rPr sz="3950" spc="-120" dirty="0">
                <a:latin typeface="Garamond"/>
                <a:cs typeface="Garamond"/>
              </a:rPr>
              <a:t> </a:t>
            </a:r>
            <a:r>
              <a:rPr sz="3950" spc="-50" dirty="0">
                <a:latin typeface="Garamond"/>
                <a:cs typeface="Garamond"/>
              </a:rPr>
              <a:t>of</a:t>
            </a:r>
            <a:r>
              <a:rPr sz="3950" spc="-120" dirty="0">
                <a:latin typeface="Garamond"/>
                <a:cs typeface="Garamond"/>
              </a:rPr>
              <a:t> </a:t>
            </a:r>
            <a:r>
              <a:rPr sz="3950" spc="204" dirty="0">
                <a:latin typeface="Garamond"/>
                <a:cs typeface="Garamond"/>
              </a:rPr>
              <a:t>natural</a:t>
            </a:r>
            <a:r>
              <a:rPr sz="3950" spc="-13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disasters </a:t>
            </a:r>
            <a:r>
              <a:rPr sz="3950" spc="190" dirty="0">
                <a:latin typeface="Garamond"/>
                <a:cs typeface="Garamond"/>
              </a:rPr>
              <a:t>are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inﬂuenced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by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numerous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variables,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with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temperature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being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just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90" dirty="0">
                <a:latin typeface="Garamond"/>
                <a:cs typeface="Garamond"/>
              </a:rPr>
              <a:t>one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-75" dirty="0">
                <a:latin typeface="Garamond"/>
                <a:cs typeface="Garamond"/>
              </a:rPr>
              <a:t>of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70" dirty="0">
                <a:latin typeface="Garamond"/>
                <a:cs typeface="Garamond"/>
              </a:rPr>
              <a:t>them.</a:t>
            </a:r>
            <a:endParaRPr sz="3950">
              <a:latin typeface="Garamond"/>
              <a:cs typeface="Garamond"/>
            </a:endParaRPr>
          </a:p>
          <a:p>
            <a:pPr marL="12700">
              <a:lnSpc>
                <a:spcPts val="4610"/>
              </a:lnSpc>
              <a:tabLst>
                <a:tab pos="1494790" algn="l"/>
                <a:tab pos="4233545" algn="l"/>
                <a:tab pos="5636895" algn="l"/>
                <a:tab pos="6165850" algn="l"/>
                <a:tab pos="8148955" algn="l"/>
                <a:tab pos="10753090" algn="l"/>
                <a:tab pos="11364595" algn="l"/>
                <a:tab pos="13743940" algn="l"/>
                <a:tab pos="14603094" algn="l"/>
                <a:tab pos="16412210" algn="l"/>
              </a:tabLst>
            </a:pPr>
            <a:r>
              <a:rPr sz="3950" spc="40" dirty="0">
                <a:latin typeface="Garamond"/>
                <a:cs typeface="Garamond"/>
              </a:rPr>
              <a:t>Model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90" dirty="0">
                <a:latin typeface="Garamond"/>
                <a:cs typeface="Garamond"/>
              </a:rPr>
              <a:t>Uncertainty: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75" dirty="0">
                <a:latin typeface="Garamond"/>
                <a:cs typeface="Garamond"/>
              </a:rPr>
              <a:t>There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35" dirty="0">
                <a:latin typeface="Garamond"/>
                <a:cs typeface="Garamond"/>
              </a:rPr>
              <a:t>is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60" dirty="0">
                <a:latin typeface="Garamond"/>
                <a:cs typeface="Garamond"/>
              </a:rPr>
              <a:t>inherent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65" dirty="0">
                <a:latin typeface="Garamond"/>
                <a:cs typeface="Garamond"/>
              </a:rPr>
              <a:t>uncertainty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75" dirty="0">
                <a:latin typeface="Garamond"/>
                <a:cs typeface="Garamond"/>
              </a:rPr>
              <a:t>in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45" dirty="0">
                <a:latin typeface="Garamond"/>
                <a:cs typeface="Garamond"/>
              </a:rPr>
              <a:t>estimating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14" dirty="0">
                <a:latin typeface="Garamond"/>
                <a:cs typeface="Garamond"/>
              </a:rPr>
              <a:t>the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20" dirty="0">
                <a:latin typeface="Garamond"/>
                <a:cs typeface="Garamond"/>
              </a:rPr>
              <a:t>severity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-25" dirty="0">
                <a:latin typeface="Garamond"/>
                <a:cs typeface="Garamond"/>
              </a:rPr>
              <a:t>of</a:t>
            </a:r>
            <a:endParaRPr sz="3950">
              <a:latin typeface="Garamond"/>
              <a:cs typeface="Garamond"/>
            </a:endParaRPr>
          </a:p>
          <a:p>
            <a:pPr marL="12700" marR="10160">
              <a:lnSpc>
                <a:spcPct val="101299"/>
              </a:lnSpc>
              <a:spcBef>
                <a:spcPts val="75"/>
              </a:spcBef>
              <a:tabLst>
                <a:tab pos="2193925" algn="l"/>
                <a:tab pos="4914265" algn="l"/>
                <a:tab pos="5601335" algn="l"/>
                <a:tab pos="7592059" algn="l"/>
                <a:tab pos="9385935" algn="l"/>
                <a:tab pos="11271885" algn="l"/>
                <a:tab pos="12805410" algn="l"/>
                <a:tab pos="14229715" algn="l"/>
              </a:tabLst>
            </a:pPr>
            <a:r>
              <a:rPr sz="3950" spc="105" dirty="0">
                <a:latin typeface="Garamond"/>
                <a:cs typeface="Garamond"/>
              </a:rPr>
              <a:t>disasters,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85" dirty="0">
                <a:latin typeface="Garamond"/>
                <a:cs typeface="Garamond"/>
              </a:rPr>
              <a:t>particularly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75" dirty="0">
                <a:latin typeface="Garamond"/>
                <a:cs typeface="Garamond"/>
              </a:rPr>
              <a:t>in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45" dirty="0">
                <a:latin typeface="Garamond"/>
                <a:cs typeface="Garamond"/>
              </a:rPr>
              <a:t>complex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95" dirty="0">
                <a:latin typeface="Garamond"/>
                <a:cs typeface="Garamond"/>
              </a:rPr>
              <a:t>natural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25" dirty="0">
                <a:latin typeface="Garamond"/>
                <a:cs typeface="Garamond"/>
              </a:rPr>
              <a:t>systems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14" dirty="0">
                <a:latin typeface="Garamond"/>
                <a:cs typeface="Garamond"/>
              </a:rPr>
              <a:t>where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45" dirty="0">
                <a:latin typeface="Garamond"/>
                <a:cs typeface="Garamond"/>
              </a:rPr>
              <a:t>slight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50" dirty="0">
                <a:latin typeface="Garamond"/>
                <a:cs typeface="Garamond"/>
              </a:rPr>
              <a:t>temperature </a:t>
            </a:r>
            <a:r>
              <a:rPr sz="3950" spc="145" dirty="0">
                <a:latin typeface="Garamond"/>
                <a:cs typeface="Garamond"/>
              </a:rPr>
              <a:t>variations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can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95" dirty="0">
                <a:latin typeface="Garamond"/>
                <a:cs typeface="Garamond"/>
              </a:rPr>
              <a:t>lead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different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55" dirty="0">
                <a:latin typeface="Garamond"/>
                <a:cs typeface="Garamond"/>
              </a:rPr>
              <a:t>outcomes.</a:t>
            </a:r>
            <a:endParaRPr sz="39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" y="548843"/>
            <a:ext cx="18287365" cy="47625"/>
          </a:xfrm>
          <a:custGeom>
            <a:avLst/>
            <a:gdLst/>
            <a:ahLst/>
            <a:cxnLst/>
            <a:rect l="l" t="t" r="r" b="b"/>
            <a:pathLst>
              <a:path w="18287365" h="47625">
                <a:moveTo>
                  <a:pt x="18286934" y="0"/>
                </a:moveTo>
                <a:lnTo>
                  <a:pt x="0" y="0"/>
                </a:lnTo>
                <a:lnTo>
                  <a:pt x="0" y="47625"/>
                </a:lnTo>
                <a:lnTo>
                  <a:pt x="18286934" y="47625"/>
                </a:lnTo>
                <a:lnTo>
                  <a:pt x="18286934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8" y="9752686"/>
            <a:ext cx="18286730" cy="47625"/>
          </a:xfrm>
          <a:custGeom>
            <a:avLst/>
            <a:gdLst/>
            <a:ahLst/>
            <a:cxnLst/>
            <a:rect l="l" t="t" r="r" b="b"/>
            <a:pathLst>
              <a:path w="18286730" h="47625">
                <a:moveTo>
                  <a:pt x="18286629" y="0"/>
                </a:moveTo>
                <a:lnTo>
                  <a:pt x="0" y="0"/>
                </a:lnTo>
                <a:lnTo>
                  <a:pt x="0" y="47625"/>
                </a:lnTo>
                <a:lnTo>
                  <a:pt x="18286629" y="47625"/>
                </a:lnTo>
                <a:lnTo>
                  <a:pt x="18286629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4657" y="768096"/>
            <a:ext cx="8124825" cy="21361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67000" marR="5080" indent="-2654935">
              <a:lnSpc>
                <a:spcPct val="100499"/>
              </a:lnSpc>
              <a:spcBef>
                <a:spcPts val="70"/>
              </a:spcBef>
            </a:pPr>
            <a:r>
              <a:rPr spc="-145" dirty="0"/>
              <a:t>Technologies</a:t>
            </a:r>
            <a:r>
              <a:rPr spc="-375" dirty="0"/>
              <a:t> </a:t>
            </a:r>
            <a:r>
              <a:rPr spc="114" dirty="0"/>
              <a:t>that</a:t>
            </a:r>
            <a:r>
              <a:rPr spc="-375" dirty="0"/>
              <a:t> </a:t>
            </a:r>
            <a:r>
              <a:rPr spc="105" dirty="0"/>
              <a:t>will </a:t>
            </a:r>
            <a:r>
              <a:rPr spc="-65" dirty="0"/>
              <a:t>be</a:t>
            </a:r>
            <a:r>
              <a:rPr spc="-395" dirty="0"/>
              <a:t> </a:t>
            </a:r>
            <a:r>
              <a:rPr spc="-20" dirty="0"/>
              <a:t>used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254" y="3086417"/>
            <a:ext cx="142875" cy="1428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64043" y="2787967"/>
            <a:ext cx="15050135" cy="12445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1461770" algn="l"/>
                <a:tab pos="3111500" algn="l"/>
                <a:tab pos="5243195" algn="l"/>
                <a:tab pos="7131050" algn="l"/>
                <a:tab pos="8284845" algn="l"/>
              </a:tabLst>
            </a:pPr>
            <a:r>
              <a:rPr sz="3950" spc="35" dirty="0">
                <a:latin typeface="Garamond"/>
                <a:cs typeface="Garamond"/>
              </a:rPr>
              <a:t>Time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50" dirty="0">
                <a:latin typeface="Garamond"/>
                <a:cs typeface="Garamond"/>
              </a:rPr>
              <a:t>Series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14" dirty="0">
                <a:latin typeface="Garamond"/>
                <a:cs typeface="Garamond"/>
              </a:rPr>
              <a:t>Analysis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00" dirty="0">
                <a:latin typeface="Garamond"/>
                <a:cs typeface="Garamond"/>
              </a:rPr>
              <a:t>models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145" dirty="0">
                <a:latin typeface="Garamond"/>
                <a:cs typeface="Garamond"/>
              </a:rPr>
              <a:t>like</a:t>
            </a:r>
            <a:r>
              <a:rPr sz="3950" dirty="0">
                <a:latin typeface="Garamond"/>
                <a:cs typeface="Garamond"/>
              </a:rPr>
              <a:t>	</a:t>
            </a:r>
            <a:r>
              <a:rPr sz="3950" spc="-100" dirty="0">
                <a:latin typeface="Garamond"/>
                <a:cs typeface="Garamond"/>
              </a:rPr>
              <a:t>ARIMA,</a:t>
            </a:r>
            <a:r>
              <a:rPr lang="en-US" sz="3950" spc="-100" dirty="0">
                <a:latin typeface="Garamond"/>
                <a:cs typeface="Garamond"/>
              </a:rPr>
              <a:t> </a:t>
            </a:r>
            <a:r>
              <a:rPr sz="3950" spc="-100" dirty="0">
                <a:latin typeface="Garamond"/>
                <a:cs typeface="Garamond"/>
              </a:rPr>
              <a:t>LSTM(Long</a:t>
            </a:r>
            <a:r>
              <a:rPr lang="en-US" sz="3950" spc="-100" dirty="0">
                <a:latin typeface="Garamond"/>
                <a:cs typeface="Garamond"/>
              </a:rPr>
              <a:t> </a:t>
            </a:r>
            <a:r>
              <a:rPr lang="en-US" sz="3950" spc="95" dirty="0">
                <a:latin typeface="Garamond"/>
                <a:cs typeface="Garamond"/>
              </a:rPr>
              <a:t>Short-</a:t>
            </a:r>
            <a:r>
              <a:rPr lang="en-US" sz="3950" spc="105" dirty="0">
                <a:latin typeface="Garamond"/>
                <a:cs typeface="Garamond"/>
              </a:rPr>
              <a:t>Term</a:t>
            </a:r>
            <a:endParaRPr lang="en-US" sz="3950" dirty="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461770" algn="l"/>
                <a:tab pos="3111500" algn="l"/>
                <a:tab pos="5243195" algn="l"/>
                <a:tab pos="7131050" algn="l"/>
                <a:tab pos="8284845" algn="l"/>
              </a:tabLst>
            </a:pPr>
            <a:endParaRPr sz="3950" dirty="0">
              <a:latin typeface="Garamond"/>
              <a:cs typeface="Garamond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254" y="6153467"/>
            <a:ext cx="142875" cy="1428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254" y="8610917"/>
            <a:ext cx="142875" cy="1428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64043" y="3397567"/>
            <a:ext cx="15050135" cy="6279604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9525" algn="just">
              <a:lnSpc>
                <a:spcPct val="102099"/>
              </a:lnSpc>
              <a:spcBef>
                <a:spcPts val="25"/>
              </a:spcBef>
            </a:pPr>
            <a:r>
              <a:rPr sz="3950" spc="85" dirty="0">
                <a:latin typeface="Garamond"/>
                <a:cs typeface="Garamond"/>
              </a:rPr>
              <a:t>Memory</a:t>
            </a:r>
            <a:r>
              <a:rPr sz="3950" spc="550" dirty="0">
                <a:latin typeface="Garamond"/>
                <a:cs typeface="Garamond"/>
              </a:rPr>
              <a:t> </a:t>
            </a:r>
            <a:r>
              <a:rPr sz="3950" spc="80" dirty="0">
                <a:latin typeface="Garamond"/>
                <a:cs typeface="Garamond"/>
              </a:rPr>
              <a:t>networks),</a:t>
            </a:r>
            <a:r>
              <a:rPr sz="3950" spc="550" dirty="0">
                <a:latin typeface="Garamond"/>
                <a:cs typeface="Garamond"/>
              </a:rPr>
              <a:t> </a:t>
            </a:r>
            <a:r>
              <a:rPr sz="3950" spc="45" dirty="0">
                <a:latin typeface="Garamond"/>
                <a:cs typeface="Garamond"/>
              </a:rPr>
              <a:t>and</a:t>
            </a:r>
            <a:r>
              <a:rPr lang="en-US" sz="3950" spc="45" dirty="0">
                <a:latin typeface="Garamond"/>
                <a:cs typeface="Garamond"/>
              </a:rPr>
              <a:t> </a:t>
            </a:r>
            <a:r>
              <a:rPr sz="3950" spc="45" dirty="0">
                <a:latin typeface="Garamond"/>
                <a:cs typeface="Garamond"/>
              </a:rPr>
              <a:t>RNNs(Recurrent</a:t>
            </a:r>
            <a:r>
              <a:rPr sz="3950" spc="550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Neural</a:t>
            </a:r>
            <a:r>
              <a:rPr sz="3950" spc="55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Networks)</a:t>
            </a:r>
            <a:r>
              <a:rPr sz="3950" spc="555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can</a:t>
            </a:r>
            <a:r>
              <a:rPr sz="3950" spc="550" dirty="0">
                <a:latin typeface="Garamond"/>
                <a:cs typeface="Garamond"/>
              </a:rPr>
              <a:t> </a:t>
            </a:r>
            <a:r>
              <a:rPr sz="3950" spc="155" dirty="0">
                <a:latin typeface="Garamond"/>
                <a:cs typeface="Garamond"/>
              </a:rPr>
              <a:t>analyze </a:t>
            </a:r>
            <a:r>
              <a:rPr sz="3950" spc="145" dirty="0">
                <a:latin typeface="Garamond"/>
                <a:cs typeface="Garamond"/>
              </a:rPr>
              <a:t>historical</a:t>
            </a:r>
            <a:r>
              <a:rPr sz="3950" spc="200" dirty="0">
                <a:latin typeface="Garamond"/>
                <a:cs typeface="Garamond"/>
              </a:rPr>
              <a:t>  </a:t>
            </a:r>
            <a:r>
              <a:rPr sz="3950" spc="160" dirty="0">
                <a:latin typeface="Garamond"/>
                <a:cs typeface="Garamond"/>
              </a:rPr>
              <a:t>temperature</a:t>
            </a:r>
            <a:r>
              <a:rPr sz="3950" spc="195" dirty="0">
                <a:latin typeface="Garamond"/>
                <a:cs typeface="Garamond"/>
              </a:rPr>
              <a:t> 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200" dirty="0">
                <a:latin typeface="Garamond"/>
                <a:cs typeface="Garamond"/>
              </a:rPr>
              <a:t> 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195" dirty="0">
                <a:latin typeface="Garamond"/>
                <a:cs typeface="Garamond"/>
              </a:rPr>
              <a:t>  </a:t>
            </a:r>
            <a:r>
              <a:rPr sz="3950" spc="130" dirty="0">
                <a:latin typeface="Garamond"/>
                <a:cs typeface="Garamond"/>
              </a:rPr>
              <a:t>predict</a:t>
            </a:r>
            <a:r>
              <a:rPr sz="3950" spc="200" dirty="0">
                <a:latin typeface="Garamond"/>
                <a:cs typeface="Garamond"/>
              </a:rPr>
              <a:t>  </a:t>
            </a:r>
            <a:r>
              <a:rPr sz="3950" spc="130" dirty="0">
                <a:latin typeface="Garamond"/>
                <a:cs typeface="Garamond"/>
              </a:rPr>
              <a:t>future</a:t>
            </a:r>
            <a:r>
              <a:rPr sz="3950" spc="195" dirty="0">
                <a:latin typeface="Garamond"/>
                <a:cs typeface="Garamond"/>
              </a:rPr>
              <a:t>  </a:t>
            </a:r>
            <a:r>
              <a:rPr sz="3950" spc="140" dirty="0">
                <a:latin typeface="Garamond"/>
                <a:cs typeface="Garamond"/>
              </a:rPr>
              <a:t>trends</a:t>
            </a:r>
            <a:r>
              <a:rPr sz="3950" spc="195" dirty="0">
                <a:latin typeface="Garamond"/>
                <a:cs typeface="Garamond"/>
              </a:rPr>
              <a:t>  </a:t>
            </a:r>
            <a:r>
              <a:rPr sz="3950" spc="200" dirty="0">
                <a:latin typeface="Garamond"/>
                <a:cs typeface="Garamond"/>
              </a:rPr>
              <a:t>and  </a:t>
            </a:r>
            <a:r>
              <a:rPr sz="3950" spc="130" dirty="0">
                <a:latin typeface="Garamond"/>
                <a:cs typeface="Garamond"/>
              </a:rPr>
              <a:t>potential </a:t>
            </a:r>
            <a:r>
              <a:rPr sz="3950" spc="100" dirty="0">
                <a:latin typeface="Garamond"/>
                <a:cs typeface="Garamond"/>
              </a:rPr>
              <a:t>extreme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temperature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60" dirty="0">
                <a:latin typeface="Garamond"/>
                <a:cs typeface="Garamond"/>
              </a:rPr>
              <a:t>events.</a:t>
            </a:r>
            <a:endParaRPr sz="3950" dirty="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3950" dirty="0">
              <a:latin typeface="Garamond"/>
              <a:cs typeface="Garamond"/>
            </a:endParaRPr>
          </a:p>
          <a:p>
            <a:pPr marL="12700" marR="5080" algn="just">
              <a:lnSpc>
                <a:spcPct val="102099"/>
              </a:lnSpc>
            </a:pPr>
            <a:r>
              <a:rPr sz="3950" spc="110" dirty="0">
                <a:latin typeface="Garamond"/>
                <a:cs typeface="Garamond"/>
              </a:rPr>
              <a:t>Classification</a:t>
            </a:r>
            <a:r>
              <a:rPr sz="3950" spc="350" dirty="0">
                <a:latin typeface="Garamond"/>
                <a:cs typeface="Garamond"/>
              </a:rPr>
              <a:t> </a:t>
            </a:r>
            <a:r>
              <a:rPr sz="3950" spc="65" dirty="0">
                <a:latin typeface="Garamond"/>
                <a:cs typeface="Garamond"/>
              </a:rPr>
              <a:t>models(e.g.,Random</a:t>
            </a:r>
            <a:r>
              <a:rPr sz="3950" spc="360" dirty="0">
                <a:latin typeface="Garamond"/>
                <a:cs typeface="Garamond"/>
              </a:rPr>
              <a:t> </a:t>
            </a:r>
            <a:r>
              <a:rPr sz="3950" spc="75" dirty="0">
                <a:latin typeface="Garamond"/>
                <a:cs typeface="Garamond"/>
              </a:rPr>
              <a:t>Forests,</a:t>
            </a:r>
            <a:r>
              <a:rPr lang="en-US" sz="3950" spc="75" dirty="0">
                <a:latin typeface="Garamond"/>
                <a:cs typeface="Garamond"/>
              </a:rPr>
              <a:t> </a:t>
            </a:r>
            <a:r>
              <a:rPr sz="3950" spc="75" dirty="0">
                <a:latin typeface="Garamond"/>
                <a:cs typeface="Garamond"/>
              </a:rPr>
              <a:t>Gradient</a:t>
            </a:r>
            <a:r>
              <a:rPr sz="3950" spc="360" dirty="0">
                <a:latin typeface="Garamond"/>
                <a:cs typeface="Garamond"/>
              </a:rPr>
              <a:t> </a:t>
            </a:r>
            <a:r>
              <a:rPr sz="3950" spc="65" dirty="0">
                <a:latin typeface="Garamond"/>
                <a:cs typeface="Garamond"/>
              </a:rPr>
              <a:t>Boosting</a:t>
            </a:r>
            <a:r>
              <a:rPr sz="3950" spc="355" dirty="0">
                <a:latin typeface="Garamond"/>
                <a:cs typeface="Garamond"/>
              </a:rPr>
              <a:t> </a:t>
            </a:r>
            <a:r>
              <a:rPr sz="3950" spc="105" dirty="0">
                <a:latin typeface="Garamond"/>
                <a:cs typeface="Garamond"/>
              </a:rPr>
              <a:t>Machines) </a:t>
            </a:r>
            <a:r>
              <a:rPr sz="3950" spc="155" dirty="0">
                <a:latin typeface="Garamond"/>
                <a:cs typeface="Garamond"/>
              </a:rPr>
              <a:t>can</a:t>
            </a:r>
            <a:r>
              <a:rPr sz="3950" spc="-135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be</a:t>
            </a:r>
            <a:r>
              <a:rPr sz="3950" spc="-130" dirty="0">
                <a:latin typeface="Garamond"/>
                <a:cs typeface="Garamond"/>
              </a:rPr>
              <a:t> </a:t>
            </a:r>
            <a:r>
              <a:rPr sz="3950" spc="175" dirty="0">
                <a:latin typeface="Garamond"/>
                <a:cs typeface="Garamond"/>
              </a:rPr>
              <a:t>trained</a:t>
            </a:r>
            <a:r>
              <a:rPr sz="3950" spc="-13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-125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identify</a:t>
            </a:r>
            <a:r>
              <a:rPr sz="3950" spc="-130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patterns</a:t>
            </a:r>
            <a:r>
              <a:rPr sz="3950" spc="-135" dirty="0">
                <a:latin typeface="Garamond"/>
                <a:cs typeface="Garamond"/>
              </a:rPr>
              <a:t> </a:t>
            </a:r>
            <a:r>
              <a:rPr sz="3950" spc="130" dirty="0">
                <a:latin typeface="Garamond"/>
                <a:cs typeface="Garamond"/>
              </a:rPr>
              <a:t>associated</a:t>
            </a:r>
            <a:r>
              <a:rPr sz="3950" spc="-130" dirty="0">
                <a:latin typeface="Garamond"/>
                <a:cs typeface="Garamond"/>
              </a:rPr>
              <a:t> </a:t>
            </a:r>
            <a:r>
              <a:rPr sz="3950" spc="120" dirty="0">
                <a:latin typeface="Garamond"/>
                <a:cs typeface="Garamond"/>
              </a:rPr>
              <a:t>with</a:t>
            </a:r>
            <a:r>
              <a:rPr sz="3950" spc="-125" dirty="0">
                <a:latin typeface="Garamond"/>
                <a:cs typeface="Garamond"/>
              </a:rPr>
              <a:t> </a:t>
            </a:r>
            <a:r>
              <a:rPr sz="3950" spc="204" dirty="0">
                <a:latin typeface="Garamond"/>
                <a:cs typeface="Garamond"/>
              </a:rPr>
              <a:t>natural</a:t>
            </a:r>
            <a:r>
              <a:rPr sz="3950" spc="-14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calamities</a:t>
            </a:r>
            <a:r>
              <a:rPr sz="3950" spc="-130" dirty="0">
                <a:latin typeface="Garamond"/>
                <a:cs typeface="Garamond"/>
              </a:rPr>
              <a:t> </a:t>
            </a:r>
            <a:r>
              <a:rPr sz="3950" spc="145" dirty="0">
                <a:latin typeface="Garamond"/>
                <a:cs typeface="Garamond"/>
              </a:rPr>
              <a:t>like </a:t>
            </a:r>
            <a:r>
              <a:rPr sz="3950" spc="90" dirty="0">
                <a:latin typeface="Garamond"/>
                <a:cs typeface="Garamond"/>
              </a:rPr>
              <a:t>heatwaves,</a:t>
            </a:r>
            <a:r>
              <a:rPr sz="3950" spc="-220" dirty="0">
                <a:latin typeface="Garamond"/>
                <a:cs typeface="Garamond"/>
              </a:rPr>
              <a:t> </a:t>
            </a:r>
            <a:r>
              <a:rPr sz="3950" spc="90" dirty="0">
                <a:latin typeface="Garamond"/>
                <a:cs typeface="Garamond"/>
              </a:rPr>
              <a:t>wildfires,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spc="95" dirty="0">
                <a:latin typeface="Garamond"/>
                <a:cs typeface="Garamond"/>
              </a:rPr>
              <a:t>droughts.</a:t>
            </a:r>
            <a:endParaRPr sz="3950" dirty="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3950" dirty="0">
              <a:latin typeface="Garamond"/>
              <a:cs typeface="Garamond"/>
            </a:endParaRPr>
          </a:p>
          <a:p>
            <a:pPr marL="12700" marR="5080" algn="just">
              <a:lnSpc>
                <a:spcPct val="102800"/>
              </a:lnSpc>
            </a:pPr>
            <a:r>
              <a:rPr sz="3950" spc="50" dirty="0">
                <a:latin typeface="Garamond"/>
                <a:cs typeface="Garamond"/>
              </a:rPr>
              <a:t>GIS(Geographic</a:t>
            </a:r>
            <a:r>
              <a:rPr sz="3950" spc="380" dirty="0">
                <a:latin typeface="Garamond"/>
                <a:cs typeface="Garamond"/>
              </a:rPr>
              <a:t> </a:t>
            </a:r>
            <a:r>
              <a:rPr sz="3950" spc="85" dirty="0">
                <a:latin typeface="Garamond"/>
                <a:cs typeface="Garamond"/>
              </a:rPr>
              <a:t>Information</a:t>
            </a:r>
            <a:r>
              <a:rPr sz="3950" spc="375" dirty="0">
                <a:latin typeface="Garamond"/>
                <a:cs typeface="Garamond"/>
              </a:rPr>
              <a:t> </a:t>
            </a:r>
            <a:r>
              <a:rPr sz="3950" spc="125" dirty="0">
                <a:latin typeface="Garamond"/>
                <a:cs typeface="Garamond"/>
              </a:rPr>
              <a:t>Systems)</a:t>
            </a:r>
            <a:r>
              <a:rPr sz="3950" spc="380" dirty="0">
                <a:latin typeface="Garamond"/>
                <a:cs typeface="Garamond"/>
              </a:rPr>
              <a:t> </a:t>
            </a:r>
            <a:r>
              <a:rPr sz="3950" spc="75" dirty="0">
                <a:latin typeface="Garamond"/>
                <a:cs typeface="Garamond"/>
              </a:rPr>
              <a:t>tools</a:t>
            </a:r>
            <a:r>
              <a:rPr sz="3950" spc="385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like</a:t>
            </a:r>
            <a:r>
              <a:rPr sz="3950" spc="38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ArcGIS</a:t>
            </a:r>
            <a:r>
              <a:rPr sz="3950" spc="38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380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QGIS</a:t>
            </a:r>
            <a:r>
              <a:rPr sz="3950" spc="380" dirty="0">
                <a:latin typeface="Garamond"/>
                <a:cs typeface="Garamond"/>
              </a:rPr>
              <a:t> </a:t>
            </a:r>
            <a:r>
              <a:rPr sz="3950" spc="165" dirty="0">
                <a:latin typeface="Garamond"/>
                <a:cs typeface="Garamond"/>
              </a:rPr>
              <a:t>are </a:t>
            </a:r>
            <a:r>
              <a:rPr sz="3950" spc="150" dirty="0">
                <a:latin typeface="Garamond"/>
                <a:cs typeface="Garamond"/>
              </a:rPr>
              <a:t>used</a:t>
            </a:r>
            <a:r>
              <a:rPr sz="3950" spc="-215" dirty="0">
                <a:latin typeface="Garamond"/>
                <a:cs typeface="Garamond"/>
              </a:rPr>
              <a:t> </a:t>
            </a:r>
            <a:r>
              <a:rPr sz="3950" dirty="0">
                <a:latin typeface="Garamond"/>
                <a:cs typeface="Garamond"/>
              </a:rPr>
              <a:t>to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35" dirty="0">
                <a:latin typeface="Garamond"/>
                <a:cs typeface="Garamond"/>
              </a:rPr>
              <a:t>visualize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200" dirty="0">
                <a:latin typeface="Garamond"/>
                <a:cs typeface="Garamond"/>
              </a:rPr>
              <a:t>and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70" dirty="0">
                <a:latin typeface="Garamond"/>
                <a:cs typeface="Garamond"/>
              </a:rPr>
              <a:t>analyze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60" dirty="0">
                <a:latin typeface="Garamond"/>
                <a:cs typeface="Garamond"/>
              </a:rPr>
              <a:t>temperature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85" dirty="0">
                <a:latin typeface="Garamond"/>
                <a:cs typeface="Garamond"/>
              </a:rPr>
              <a:t>data</a:t>
            </a:r>
            <a:r>
              <a:rPr sz="3950" spc="-210" dirty="0">
                <a:latin typeface="Garamond"/>
                <a:cs typeface="Garamond"/>
              </a:rPr>
              <a:t> </a:t>
            </a:r>
            <a:r>
              <a:rPr sz="3950" spc="150" dirty="0">
                <a:latin typeface="Garamond"/>
                <a:cs typeface="Garamond"/>
              </a:rPr>
              <a:t>spatially.</a:t>
            </a:r>
            <a:endParaRPr sz="3950" dirty="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" y="548843"/>
            <a:ext cx="18287365" cy="47625"/>
          </a:xfrm>
          <a:custGeom>
            <a:avLst/>
            <a:gdLst/>
            <a:ahLst/>
            <a:cxnLst/>
            <a:rect l="l" t="t" r="r" b="b"/>
            <a:pathLst>
              <a:path w="18287365" h="47625">
                <a:moveTo>
                  <a:pt x="18286934" y="0"/>
                </a:moveTo>
                <a:lnTo>
                  <a:pt x="0" y="0"/>
                </a:lnTo>
                <a:lnTo>
                  <a:pt x="0" y="47625"/>
                </a:lnTo>
                <a:lnTo>
                  <a:pt x="18286934" y="47625"/>
                </a:lnTo>
                <a:lnTo>
                  <a:pt x="18286934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8" y="9752686"/>
            <a:ext cx="18286730" cy="47625"/>
          </a:xfrm>
          <a:custGeom>
            <a:avLst/>
            <a:gdLst/>
            <a:ahLst/>
            <a:cxnLst/>
            <a:rect l="l" t="t" r="r" b="b"/>
            <a:pathLst>
              <a:path w="18286730" h="47625">
                <a:moveTo>
                  <a:pt x="18286629" y="0"/>
                </a:moveTo>
                <a:lnTo>
                  <a:pt x="0" y="0"/>
                </a:lnTo>
                <a:lnTo>
                  <a:pt x="0" y="47625"/>
                </a:lnTo>
                <a:lnTo>
                  <a:pt x="18286629" y="47625"/>
                </a:lnTo>
                <a:lnTo>
                  <a:pt x="18286629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6448" rIns="0" bIns="0" rtlCol="0">
            <a:spAutoFit/>
          </a:bodyPr>
          <a:lstStyle/>
          <a:p>
            <a:pPr marL="1576070">
              <a:lnSpc>
                <a:spcPct val="100000"/>
              </a:lnSpc>
              <a:spcBef>
                <a:spcPts val="110"/>
              </a:spcBef>
            </a:pPr>
            <a:r>
              <a:rPr dirty="0"/>
              <a:t>Practical</a:t>
            </a:r>
            <a:r>
              <a:rPr spc="-270" dirty="0"/>
              <a:t> </a:t>
            </a:r>
            <a:r>
              <a:rPr spc="-10" dirty="0"/>
              <a:t>applications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1949" y="4167695"/>
            <a:ext cx="142875" cy="142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1949" y="4777295"/>
            <a:ext cx="142875" cy="1428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1949" y="5396420"/>
            <a:ext cx="142875" cy="1428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1949" y="6006020"/>
            <a:ext cx="142875" cy="1428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51949" y="6625145"/>
            <a:ext cx="142875" cy="14287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16419" rIns="0" bIns="0" rtlCol="0">
            <a:spAutoFit/>
          </a:bodyPr>
          <a:lstStyle/>
          <a:p>
            <a:pPr marL="1597660" marR="5080">
              <a:lnSpc>
                <a:spcPct val="101299"/>
              </a:lnSpc>
              <a:spcBef>
                <a:spcPts val="60"/>
              </a:spcBef>
            </a:pPr>
            <a:r>
              <a:rPr spc="120" dirty="0"/>
              <a:t>Predicting</a:t>
            </a:r>
            <a:r>
              <a:rPr spc="-210" dirty="0"/>
              <a:t> </a:t>
            </a:r>
            <a:r>
              <a:rPr spc="70" dirty="0"/>
              <a:t>Heatwaves</a:t>
            </a:r>
            <a:r>
              <a:rPr spc="-210" dirty="0"/>
              <a:t> </a:t>
            </a:r>
            <a:r>
              <a:rPr spc="200" dirty="0"/>
              <a:t>and</a:t>
            </a:r>
            <a:r>
              <a:rPr spc="-204" dirty="0"/>
              <a:t> </a:t>
            </a:r>
            <a:r>
              <a:rPr spc="145" dirty="0"/>
              <a:t>Managing</a:t>
            </a:r>
            <a:r>
              <a:rPr spc="-210" dirty="0"/>
              <a:t> </a:t>
            </a:r>
            <a:r>
              <a:rPr spc="125" dirty="0"/>
              <a:t>Public</a:t>
            </a:r>
            <a:r>
              <a:rPr spc="-204" dirty="0"/>
              <a:t> </a:t>
            </a:r>
            <a:r>
              <a:rPr spc="110" dirty="0"/>
              <a:t>Health </a:t>
            </a:r>
            <a:r>
              <a:rPr spc="95" dirty="0"/>
              <a:t>Forecasting</a:t>
            </a:r>
            <a:r>
              <a:rPr spc="-220" dirty="0"/>
              <a:t> </a:t>
            </a:r>
            <a:r>
              <a:rPr spc="75" dirty="0"/>
              <a:t>Wildfires</a:t>
            </a:r>
          </a:p>
          <a:p>
            <a:pPr marL="1597660" marR="2021205">
              <a:lnSpc>
                <a:spcPct val="101299"/>
              </a:lnSpc>
              <a:spcBef>
                <a:spcPts val="75"/>
              </a:spcBef>
            </a:pPr>
            <a:r>
              <a:rPr spc="105" dirty="0"/>
              <a:t>Modeling</a:t>
            </a:r>
            <a:r>
              <a:rPr spc="-215" dirty="0"/>
              <a:t> </a:t>
            </a:r>
            <a:r>
              <a:rPr spc="200" dirty="0"/>
              <a:t>and</a:t>
            </a:r>
            <a:r>
              <a:rPr spc="-210" dirty="0"/>
              <a:t> </a:t>
            </a:r>
            <a:r>
              <a:rPr spc="120" dirty="0"/>
              <a:t>Predicting</a:t>
            </a:r>
            <a:r>
              <a:rPr spc="-215" dirty="0"/>
              <a:t> </a:t>
            </a:r>
            <a:r>
              <a:rPr spc="110" dirty="0"/>
              <a:t>Storm</a:t>
            </a:r>
            <a:r>
              <a:rPr spc="-210" dirty="0"/>
              <a:t> </a:t>
            </a:r>
            <a:r>
              <a:rPr spc="105" dirty="0"/>
              <a:t>Intensity </a:t>
            </a:r>
            <a:r>
              <a:rPr spc="80" dirty="0"/>
              <a:t>Assessing</a:t>
            </a:r>
            <a:r>
              <a:rPr spc="-220" dirty="0"/>
              <a:t> </a:t>
            </a:r>
            <a:r>
              <a:rPr spc="50" dirty="0"/>
              <a:t>Drought</a:t>
            </a:r>
            <a:r>
              <a:rPr spc="-220" dirty="0"/>
              <a:t> </a:t>
            </a:r>
            <a:r>
              <a:rPr spc="90" dirty="0"/>
              <a:t>Conditions</a:t>
            </a:r>
          </a:p>
          <a:p>
            <a:pPr marL="1597660">
              <a:lnSpc>
                <a:spcPct val="100000"/>
              </a:lnSpc>
              <a:spcBef>
                <a:spcPts val="135"/>
              </a:spcBef>
            </a:pPr>
            <a:r>
              <a:rPr spc="114" dirty="0"/>
              <a:t>Glacial</a:t>
            </a:r>
            <a:r>
              <a:rPr spc="-215" dirty="0"/>
              <a:t> </a:t>
            </a:r>
            <a:r>
              <a:rPr spc="65" dirty="0"/>
              <a:t>Melt</a:t>
            </a:r>
            <a:r>
              <a:rPr spc="-215" dirty="0"/>
              <a:t> </a:t>
            </a:r>
            <a:r>
              <a:rPr spc="200" dirty="0"/>
              <a:t>and</a:t>
            </a:r>
            <a:r>
              <a:rPr spc="-215" dirty="0"/>
              <a:t> </a:t>
            </a:r>
            <a:r>
              <a:rPr dirty="0"/>
              <a:t>Flood</a:t>
            </a:r>
            <a:r>
              <a:rPr spc="-215" dirty="0"/>
              <a:t> </a:t>
            </a:r>
            <a:r>
              <a:rPr spc="60" dirty="0"/>
              <a:t>Risk</a:t>
            </a:r>
            <a:r>
              <a:rPr spc="-215" dirty="0"/>
              <a:t> </a:t>
            </a:r>
            <a:r>
              <a:rPr spc="120" dirty="0"/>
              <a:t>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3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5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8" y="19186"/>
                </a:lnTo>
                <a:lnTo>
                  <a:pt x="5040254" y="27063"/>
                </a:lnTo>
                <a:lnTo>
                  <a:pt x="4991124" y="35720"/>
                </a:lnTo>
                <a:lnTo>
                  <a:pt x="4942520" y="45147"/>
                </a:lnTo>
                <a:lnTo>
                  <a:pt x="4894437" y="55334"/>
                </a:lnTo>
                <a:lnTo>
                  <a:pt x="4846867" y="66272"/>
                </a:lnTo>
                <a:lnTo>
                  <a:pt x="4799805" y="77951"/>
                </a:lnTo>
                <a:lnTo>
                  <a:pt x="4753244" y="90362"/>
                </a:lnTo>
                <a:lnTo>
                  <a:pt x="4707176" y="103496"/>
                </a:lnTo>
                <a:lnTo>
                  <a:pt x="4661597" y="117342"/>
                </a:lnTo>
                <a:lnTo>
                  <a:pt x="4616499" y="131892"/>
                </a:lnTo>
                <a:lnTo>
                  <a:pt x="4571876" y="147135"/>
                </a:lnTo>
                <a:lnTo>
                  <a:pt x="4527721" y="163063"/>
                </a:lnTo>
                <a:lnTo>
                  <a:pt x="4484029" y="179666"/>
                </a:lnTo>
                <a:lnTo>
                  <a:pt x="4440791" y="196933"/>
                </a:lnTo>
                <a:lnTo>
                  <a:pt x="4398002" y="214857"/>
                </a:lnTo>
                <a:lnTo>
                  <a:pt x="4355655" y="233427"/>
                </a:lnTo>
                <a:lnTo>
                  <a:pt x="4313745" y="252634"/>
                </a:lnTo>
                <a:lnTo>
                  <a:pt x="4272263" y="272468"/>
                </a:lnTo>
                <a:lnTo>
                  <a:pt x="4231205" y="292920"/>
                </a:lnTo>
                <a:lnTo>
                  <a:pt x="4190562" y="313980"/>
                </a:lnTo>
                <a:lnTo>
                  <a:pt x="4150330" y="335639"/>
                </a:lnTo>
                <a:lnTo>
                  <a:pt x="4110500" y="357887"/>
                </a:lnTo>
                <a:lnTo>
                  <a:pt x="4071068" y="380715"/>
                </a:lnTo>
                <a:lnTo>
                  <a:pt x="4032026" y="404113"/>
                </a:lnTo>
                <a:lnTo>
                  <a:pt x="3993367" y="428072"/>
                </a:lnTo>
                <a:lnTo>
                  <a:pt x="3955086" y="452582"/>
                </a:lnTo>
                <a:lnTo>
                  <a:pt x="3917175" y="477634"/>
                </a:lnTo>
                <a:lnTo>
                  <a:pt x="3879629" y="503218"/>
                </a:lnTo>
                <a:lnTo>
                  <a:pt x="3842441" y="529325"/>
                </a:lnTo>
                <a:lnTo>
                  <a:pt x="3805604" y="555945"/>
                </a:lnTo>
                <a:lnTo>
                  <a:pt x="3769111" y="583069"/>
                </a:lnTo>
                <a:lnTo>
                  <a:pt x="3732957" y="610687"/>
                </a:lnTo>
                <a:lnTo>
                  <a:pt x="3697135" y="638790"/>
                </a:lnTo>
                <a:lnTo>
                  <a:pt x="3661638" y="667368"/>
                </a:lnTo>
                <a:lnTo>
                  <a:pt x="3626459" y="696412"/>
                </a:lnTo>
                <a:lnTo>
                  <a:pt x="3591593" y="725911"/>
                </a:lnTo>
                <a:lnTo>
                  <a:pt x="3557032" y="755858"/>
                </a:lnTo>
                <a:lnTo>
                  <a:pt x="3522771" y="786242"/>
                </a:lnTo>
                <a:lnTo>
                  <a:pt x="3488803" y="817053"/>
                </a:lnTo>
                <a:lnTo>
                  <a:pt x="3455121" y="848283"/>
                </a:lnTo>
                <a:lnTo>
                  <a:pt x="3421718" y="879922"/>
                </a:lnTo>
                <a:lnTo>
                  <a:pt x="3388589" y="911959"/>
                </a:lnTo>
                <a:lnTo>
                  <a:pt x="3355726" y="944386"/>
                </a:lnTo>
                <a:lnTo>
                  <a:pt x="3323124" y="977194"/>
                </a:lnTo>
                <a:lnTo>
                  <a:pt x="3290775" y="1010372"/>
                </a:lnTo>
                <a:lnTo>
                  <a:pt x="3258674" y="1043911"/>
                </a:lnTo>
                <a:lnTo>
                  <a:pt x="3226813" y="1077802"/>
                </a:lnTo>
                <a:lnTo>
                  <a:pt x="3195186" y="1112035"/>
                </a:lnTo>
                <a:lnTo>
                  <a:pt x="3163788" y="1146601"/>
                </a:lnTo>
                <a:lnTo>
                  <a:pt x="3132610" y="1181490"/>
                </a:lnTo>
                <a:lnTo>
                  <a:pt x="3101647" y="1216692"/>
                </a:lnTo>
                <a:lnTo>
                  <a:pt x="3070892" y="1252199"/>
                </a:lnTo>
                <a:lnTo>
                  <a:pt x="3040339" y="1288000"/>
                </a:lnTo>
                <a:lnTo>
                  <a:pt x="3009981" y="1324087"/>
                </a:lnTo>
                <a:lnTo>
                  <a:pt x="2979812" y="1360449"/>
                </a:lnTo>
                <a:lnTo>
                  <a:pt x="2949825" y="1397077"/>
                </a:lnTo>
                <a:lnTo>
                  <a:pt x="2920014" y="1433961"/>
                </a:lnTo>
                <a:lnTo>
                  <a:pt x="2890371" y="1471093"/>
                </a:lnTo>
                <a:lnTo>
                  <a:pt x="2860892" y="1508463"/>
                </a:lnTo>
                <a:lnTo>
                  <a:pt x="2831568" y="1546060"/>
                </a:lnTo>
                <a:lnTo>
                  <a:pt x="2802395" y="1583876"/>
                </a:lnTo>
                <a:lnTo>
                  <a:pt x="2773364" y="1621902"/>
                </a:lnTo>
                <a:lnTo>
                  <a:pt x="2744470" y="1660126"/>
                </a:lnTo>
                <a:lnTo>
                  <a:pt x="2715707" y="1698541"/>
                </a:lnTo>
                <a:lnTo>
                  <a:pt x="2687066" y="1737137"/>
                </a:lnTo>
                <a:lnTo>
                  <a:pt x="2658544" y="1775903"/>
                </a:lnTo>
                <a:lnTo>
                  <a:pt x="2630131" y="1814831"/>
                </a:lnTo>
                <a:lnTo>
                  <a:pt x="2601823" y="1853912"/>
                </a:lnTo>
                <a:lnTo>
                  <a:pt x="2573613" y="1893134"/>
                </a:lnTo>
                <a:lnTo>
                  <a:pt x="2545493" y="1932490"/>
                </a:lnTo>
                <a:lnTo>
                  <a:pt x="2517458" y="1971969"/>
                </a:lnTo>
                <a:lnTo>
                  <a:pt x="2489502" y="2011563"/>
                </a:lnTo>
                <a:lnTo>
                  <a:pt x="2461617" y="2051261"/>
                </a:lnTo>
                <a:lnTo>
                  <a:pt x="2433797" y="2091054"/>
                </a:lnTo>
                <a:lnTo>
                  <a:pt x="2406036" y="2130932"/>
                </a:lnTo>
                <a:lnTo>
                  <a:pt x="2378326" y="2170887"/>
                </a:lnTo>
                <a:lnTo>
                  <a:pt x="2350663" y="2210908"/>
                </a:lnTo>
                <a:lnTo>
                  <a:pt x="2323039" y="2250986"/>
                </a:lnTo>
                <a:lnTo>
                  <a:pt x="2295447" y="2291111"/>
                </a:lnTo>
                <a:lnTo>
                  <a:pt x="2267881" y="2331275"/>
                </a:lnTo>
                <a:lnTo>
                  <a:pt x="2240335" y="2371467"/>
                </a:lnTo>
                <a:lnTo>
                  <a:pt x="2212802" y="2411678"/>
                </a:lnTo>
                <a:lnTo>
                  <a:pt x="2185275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3"/>
                </a:lnTo>
                <a:lnTo>
                  <a:pt x="2019888" y="2692891"/>
                </a:lnTo>
                <a:lnTo>
                  <a:pt x="1992224" y="2732913"/>
                </a:lnTo>
                <a:lnTo>
                  <a:pt x="1964515" y="2772867"/>
                </a:lnTo>
                <a:lnTo>
                  <a:pt x="1936754" y="2812746"/>
                </a:lnTo>
                <a:lnTo>
                  <a:pt x="1908934" y="2852539"/>
                </a:lnTo>
                <a:lnTo>
                  <a:pt x="1881049" y="2892237"/>
                </a:lnTo>
                <a:lnTo>
                  <a:pt x="1853093" y="2931831"/>
                </a:lnTo>
                <a:lnTo>
                  <a:pt x="1825058" y="2971311"/>
                </a:lnTo>
                <a:lnTo>
                  <a:pt x="1796939" y="3010667"/>
                </a:lnTo>
                <a:lnTo>
                  <a:pt x="1768728" y="3049890"/>
                </a:lnTo>
                <a:lnTo>
                  <a:pt x="1740420" y="3088970"/>
                </a:lnTo>
                <a:lnTo>
                  <a:pt x="1712008" y="3127898"/>
                </a:lnTo>
                <a:lnTo>
                  <a:pt x="1683485" y="3166665"/>
                </a:lnTo>
                <a:lnTo>
                  <a:pt x="1654845" y="3205261"/>
                </a:lnTo>
                <a:lnTo>
                  <a:pt x="1626081" y="3243676"/>
                </a:lnTo>
                <a:lnTo>
                  <a:pt x="1597188" y="3281901"/>
                </a:lnTo>
                <a:lnTo>
                  <a:pt x="1568157" y="3319926"/>
                </a:lnTo>
                <a:lnTo>
                  <a:pt x="1538984" y="3357742"/>
                </a:lnTo>
                <a:lnTo>
                  <a:pt x="1509661" y="3395340"/>
                </a:lnTo>
                <a:lnTo>
                  <a:pt x="1480181" y="3432709"/>
                </a:lnTo>
                <a:lnTo>
                  <a:pt x="1450539" y="3469841"/>
                </a:lnTo>
                <a:lnTo>
                  <a:pt x="1420728" y="3506726"/>
                </a:lnTo>
                <a:lnTo>
                  <a:pt x="1390742" y="3543354"/>
                </a:lnTo>
                <a:lnTo>
                  <a:pt x="1360573" y="3579716"/>
                </a:lnTo>
                <a:lnTo>
                  <a:pt x="1330215" y="3615803"/>
                </a:lnTo>
                <a:lnTo>
                  <a:pt x="1299662" y="3651604"/>
                </a:lnTo>
                <a:lnTo>
                  <a:pt x="1268908" y="3687111"/>
                </a:lnTo>
                <a:lnTo>
                  <a:pt x="1237946" y="3722314"/>
                </a:lnTo>
                <a:lnTo>
                  <a:pt x="1206768" y="3757202"/>
                </a:lnTo>
                <a:lnTo>
                  <a:pt x="1175370" y="3791768"/>
                </a:lnTo>
                <a:lnTo>
                  <a:pt x="1143744" y="3826001"/>
                </a:lnTo>
                <a:lnTo>
                  <a:pt x="1111884" y="3859892"/>
                </a:lnTo>
                <a:lnTo>
                  <a:pt x="1079783" y="3893432"/>
                </a:lnTo>
                <a:lnTo>
                  <a:pt x="1047435" y="3926610"/>
                </a:lnTo>
                <a:lnTo>
                  <a:pt x="1014833" y="3959417"/>
                </a:lnTo>
                <a:lnTo>
                  <a:pt x="981971" y="3991844"/>
                </a:lnTo>
                <a:lnTo>
                  <a:pt x="948842" y="4023882"/>
                </a:lnTo>
                <a:lnTo>
                  <a:pt x="915441" y="4055520"/>
                </a:lnTo>
                <a:lnTo>
                  <a:pt x="881759" y="4086750"/>
                </a:lnTo>
                <a:lnTo>
                  <a:pt x="847791" y="4117562"/>
                </a:lnTo>
                <a:lnTo>
                  <a:pt x="813531" y="4147946"/>
                </a:lnTo>
                <a:lnTo>
                  <a:pt x="778971" y="4177892"/>
                </a:lnTo>
                <a:lnTo>
                  <a:pt x="744106" y="4207392"/>
                </a:lnTo>
                <a:lnTo>
                  <a:pt x="708929" y="4236436"/>
                </a:lnTo>
                <a:lnTo>
                  <a:pt x="673432" y="4265014"/>
                </a:lnTo>
                <a:lnTo>
                  <a:pt x="637611" y="4293117"/>
                </a:lnTo>
                <a:lnTo>
                  <a:pt x="601458" y="4320735"/>
                </a:lnTo>
                <a:lnTo>
                  <a:pt x="564967" y="4347859"/>
                </a:lnTo>
                <a:lnTo>
                  <a:pt x="528130" y="4374479"/>
                </a:lnTo>
                <a:lnTo>
                  <a:pt x="490943" y="4400586"/>
                </a:lnTo>
                <a:lnTo>
                  <a:pt x="453398" y="4426170"/>
                </a:lnTo>
                <a:lnTo>
                  <a:pt x="415489" y="4451222"/>
                </a:lnTo>
                <a:lnTo>
                  <a:pt x="377209" y="4475732"/>
                </a:lnTo>
                <a:lnTo>
                  <a:pt x="338552" y="4499691"/>
                </a:lnTo>
                <a:lnTo>
                  <a:pt x="299511" y="4523089"/>
                </a:lnTo>
                <a:lnTo>
                  <a:pt x="260080" y="4545917"/>
                </a:lnTo>
                <a:lnTo>
                  <a:pt x="220252" y="4568165"/>
                </a:lnTo>
                <a:lnTo>
                  <a:pt x="180021" y="4589824"/>
                </a:lnTo>
                <a:lnTo>
                  <a:pt x="139380" y="4610884"/>
                </a:lnTo>
                <a:lnTo>
                  <a:pt x="98323" y="4631335"/>
                </a:lnTo>
                <a:lnTo>
                  <a:pt x="56844" y="4651169"/>
                </a:lnTo>
                <a:lnTo>
                  <a:pt x="14935" y="4670376"/>
                </a:lnTo>
                <a:lnTo>
                  <a:pt x="0" y="4676926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8729" y="3503231"/>
            <a:ext cx="3337369" cy="3438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6155" y="3930065"/>
            <a:ext cx="4322737" cy="345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5989" y="4350956"/>
            <a:ext cx="5252072" cy="34380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455757" y="3414751"/>
            <a:ext cx="2289810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50" spc="225" dirty="0">
                <a:solidFill>
                  <a:srgbClr val="332C2C"/>
                </a:solidFill>
                <a:latin typeface="Century Gothic"/>
                <a:cs typeface="Century Gothic"/>
              </a:rPr>
              <a:t>is</a:t>
            </a:r>
            <a:r>
              <a:rPr sz="2750" spc="-4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Century Gothic"/>
                <a:cs typeface="Century Gothic"/>
              </a:rPr>
              <a:t>based</a:t>
            </a:r>
            <a:r>
              <a:rPr sz="2750" spc="-4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on</a:t>
            </a:r>
            <a:r>
              <a:rPr sz="2750" spc="-4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315" dirty="0">
                <a:solidFill>
                  <a:srgbClr val="332C2C"/>
                </a:solidFill>
                <a:latin typeface="Century Gothic"/>
                <a:cs typeface="Century Gothic"/>
              </a:rPr>
              <a:t>a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05253" y="3414751"/>
            <a:ext cx="2706370" cy="12934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0"/>
              </a:spcBef>
            </a:pPr>
            <a:r>
              <a:rPr sz="2750" spc="165" dirty="0">
                <a:solidFill>
                  <a:srgbClr val="332C2C"/>
                </a:solidFill>
                <a:latin typeface="Century Gothic"/>
                <a:cs typeface="Century Gothic"/>
              </a:rPr>
              <a:t>R's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combination</a:t>
            </a:r>
            <a:r>
              <a:rPr sz="2750" spc="44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Century Gothic"/>
                <a:cs typeface="Century Gothic"/>
              </a:rPr>
              <a:t>of and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65554" y="4262475"/>
            <a:ext cx="439420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50" spc="-190" dirty="0">
                <a:solidFill>
                  <a:srgbClr val="332C2C"/>
                </a:solidFill>
                <a:latin typeface="Century Gothic"/>
                <a:cs typeface="Century Gothic"/>
              </a:rPr>
              <a:t>.</a:t>
            </a:r>
            <a:r>
              <a:rPr sz="2750" spc="-3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60" dirty="0">
                <a:solidFill>
                  <a:srgbClr val="332C2C"/>
                </a:solidFill>
                <a:latin typeface="Century Gothic"/>
                <a:cs typeface="Century Gothic"/>
              </a:rPr>
              <a:t>It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5266" y="4691100"/>
            <a:ext cx="7449184" cy="1722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5"/>
              </a:spcBef>
            </a:pPr>
            <a:r>
              <a:rPr sz="2750" spc="55" dirty="0">
                <a:solidFill>
                  <a:srgbClr val="332C2C"/>
                </a:solidFill>
                <a:latin typeface="Century Gothic"/>
                <a:cs typeface="Century Gothic"/>
              </a:rPr>
              <a:t>allows</a:t>
            </a:r>
            <a:r>
              <a:rPr sz="2750" spc="-8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for</a:t>
            </a:r>
            <a:r>
              <a:rPr sz="2750" spc="-7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55" dirty="0">
                <a:solidFill>
                  <a:srgbClr val="332C2C"/>
                </a:solidFill>
                <a:latin typeface="Century Gothic"/>
                <a:cs typeface="Century Gothic"/>
              </a:rPr>
              <a:t>both</a:t>
            </a:r>
            <a:r>
              <a:rPr sz="2750" spc="-8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procedural</a:t>
            </a:r>
            <a:r>
              <a:rPr sz="2750" spc="-7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and</a:t>
            </a:r>
            <a:r>
              <a:rPr sz="2750" spc="-7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65" dirty="0">
                <a:solidFill>
                  <a:srgbClr val="332C2C"/>
                </a:solidFill>
                <a:latin typeface="Century Gothic"/>
                <a:cs typeface="Century Gothic"/>
              </a:rPr>
              <a:t>modular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coding</a:t>
            </a:r>
            <a:r>
              <a:rPr sz="2750" spc="-3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80" dirty="0">
                <a:solidFill>
                  <a:srgbClr val="332C2C"/>
                </a:solidFill>
                <a:latin typeface="Century Gothic"/>
                <a:cs typeface="Century Gothic"/>
              </a:rPr>
              <a:t>styles,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20" dirty="0">
                <a:solidFill>
                  <a:srgbClr val="332C2C"/>
                </a:solidFill>
                <a:latin typeface="Century Gothic"/>
                <a:cs typeface="Century Gothic"/>
              </a:rPr>
              <a:t>making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80" dirty="0">
                <a:solidFill>
                  <a:srgbClr val="332C2C"/>
                </a:solidFill>
                <a:latin typeface="Century Gothic"/>
                <a:cs typeface="Century Gothic"/>
              </a:rPr>
              <a:t>it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ﬂexible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70" dirty="0">
                <a:solidFill>
                  <a:srgbClr val="332C2C"/>
                </a:solidFill>
                <a:latin typeface="Century Gothic"/>
                <a:cs typeface="Century Gothic"/>
              </a:rPr>
              <a:t>for</a:t>
            </a:r>
            <a:r>
              <a:rPr sz="2750" spc="-3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45" dirty="0">
                <a:solidFill>
                  <a:srgbClr val="332C2C"/>
                </a:solidFill>
                <a:latin typeface="Century Gothic"/>
                <a:cs typeface="Century Gothic"/>
              </a:rPr>
              <a:t>various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applications</a:t>
            </a:r>
            <a:r>
              <a:rPr sz="2750" spc="-2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180" dirty="0">
                <a:solidFill>
                  <a:srgbClr val="332C2C"/>
                </a:solidFill>
                <a:latin typeface="Century Gothic"/>
                <a:cs typeface="Century Gothic"/>
              </a:rPr>
              <a:t>in</a:t>
            </a:r>
            <a:r>
              <a:rPr sz="2750" spc="-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-85" dirty="0">
                <a:solidFill>
                  <a:srgbClr val="332C2C"/>
                </a:solidFill>
                <a:latin typeface="Century Gothic"/>
                <a:cs typeface="Century Gothic"/>
              </a:rPr>
              <a:t>data</a:t>
            </a:r>
            <a:r>
              <a:rPr sz="2750" spc="-2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65" dirty="0">
                <a:solidFill>
                  <a:srgbClr val="332C2C"/>
                </a:solidFill>
                <a:latin typeface="Century Gothic"/>
                <a:cs typeface="Century Gothic"/>
              </a:rPr>
              <a:t>analysis</a:t>
            </a:r>
            <a:r>
              <a:rPr sz="2750" spc="-15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dirty="0">
                <a:solidFill>
                  <a:srgbClr val="332C2C"/>
                </a:solidFill>
                <a:latin typeface="Century Gothic"/>
                <a:cs typeface="Century Gothic"/>
              </a:rPr>
              <a:t>and</a:t>
            </a:r>
            <a:r>
              <a:rPr sz="2750" spc="-20" dirty="0">
                <a:solidFill>
                  <a:srgbClr val="332C2C"/>
                </a:solidFill>
                <a:latin typeface="Century Gothic"/>
                <a:cs typeface="Century Gothic"/>
              </a:rPr>
              <a:t> </a:t>
            </a:r>
            <a:r>
              <a:rPr sz="2750" spc="65" dirty="0">
                <a:solidFill>
                  <a:srgbClr val="332C2C"/>
                </a:solidFill>
                <a:latin typeface="Century Gothic"/>
                <a:cs typeface="Century Gothic"/>
              </a:rPr>
              <a:t>statistical </a:t>
            </a:r>
            <a:r>
              <a:rPr sz="2750" spc="40" dirty="0">
                <a:solidFill>
                  <a:srgbClr val="332C2C"/>
                </a:solidFill>
                <a:latin typeface="Century Gothic"/>
                <a:cs typeface="Century Gothic"/>
              </a:rPr>
              <a:t>modeling.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377269" y="1429499"/>
            <a:ext cx="75393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160" dirty="0">
                <a:solidFill>
                  <a:srgbClr val="332C2C"/>
                </a:solidFill>
                <a:latin typeface="Garamond"/>
                <a:cs typeface="Garamond"/>
              </a:rPr>
              <a:t>Language</a:t>
            </a:r>
            <a:r>
              <a:rPr sz="6000" b="0" spc="-36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6000" b="0" spc="250" dirty="0">
                <a:solidFill>
                  <a:srgbClr val="332C2C"/>
                </a:solidFill>
                <a:latin typeface="Garamond"/>
                <a:cs typeface="Garamond"/>
              </a:rPr>
              <a:t>Structure</a:t>
            </a:r>
            <a:r>
              <a:rPr sz="6000" b="0" spc="-36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6000" b="0" spc="-90" dirty="0">
                <a:solidFill>
                  <a:srgbClr val="332C2C"/>
                </a:solidFill>
                <a:latin typeface="Garamond"/>
                <a:cs typeface="Garamond"/>
              </a:rPr>
              <a:t>of</a:t>
            </a:r>
            <a:r>
              <a:rPr sz="6000" b="0" spc="-35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6000" b="0" spc="-50" dirty="0">
                <a:solidFill>
                  <a:srgbClr val="332C2C"/>
                </a:solidFill>
                <a:latin typeface="Garamond"/>
                <a:cs typeface="Garamond"/>
              </a:rPr>
              <a:t>R</a:t>
            </a:r>
            <a:endParaRPr sz="6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02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10"/>
              </a:spcBef>
            </a:pPr>
            <a:r>
              <a:rPr spc="-385" dirty="0"/>
              <a:t>Names</a:t>
            </a:r>
            <a:r>
              <a:rPr spc="-400" dirty="0"/>
              <a:t> </a:t>
            </a:r>
            <a:r>
              <a:rPr dirty="0"/>
              <a:t>and</a:t>
            </a:r>
            <a:r>
              <a:rPr spc="-395" dirty="0"/>
              <a:t> </a:t>
            </a:r>
            <a:r>
              <a:rPr spc="-70" dirty="0"/>
              <a:t>bindings</a:t>
            </a:r>
            <a:r>
              <a:rPr spc="-400" dirty="0"/>
              <a:t> </a:t>
            </a:r>
            <a:r>
              <a:rPr spc="-10" dirty="0"/>
              <a:t>in</a:t>
            </a:r>
            <a:r>
              <a:rPr spc="-395" dirty="0"/>
              <a:t> </a:t>
            </a:r>
            <a:r>
              <a:rPr spc="-72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9326" y="2824759"/>
            <a:ext cx="13617575" cy="2478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105"/>
              </a:spcBef>
            </a:pPr>
            <a:r>
              <a:rPr sz="4000" dirty="0">
                <a:latin typeface="Garamond"/>
                <a:cs typeface="Garamond"/>
              </a:rPr>
              <a:t>In</a:t>
            </a:r>
            <a:r>
              <a:rPr sz="4000" spc="94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R,</a:t>
            </a:r>
            <a:r>
              <a:rPr sz="4000" spc="940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names</a:t>
            </a:r>
            <a:r>
              <a:rPr sz="4000" spc="940" dirty="0">
                <a:latin typeface="Garamond"/>
                <a:cs typeface="Garamond"/>
              </a:rPr>
              <a:t> </a:t>
            </a:r>
            <a:r>
              <a:rPr sz="4000" spc="200" dirty="0">
                <a:latin typeface="Garamond"/>
                <a:cs typeface="Garamond"/>
              </a:rPr>
              <a:t>are</a:t>
            </a:r>
            <a:r>
              <a:rPr sz="4000" spc="940" dirty="0">
                <a:latin typeface="Garamond"/>
                <a:cs typeface="Garamond"/>
              </a:rPr>
              <a:t> </a:t>
            </a:r>
            <a:r>
              <a:rPr sz="4000" spc="135" dirty="0">
                <a:latin typeface="Garamond"/>
                <a:cs typeface="Garamond"/>
              </a:rPr>
              <a:t>identifiers</a:t>
            </a:r>
            <a:r>
              <a:rPr sz="4000" spc="94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for</a:t>
            </a:r>
            <a:r>
              <a:rPr sz="4000" spc="940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variables</a:t>
            </a:r>
            <a:r>
              <a:rPr sz="4000" spc="940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940" dirty="0">
                <a:latin typeface="Garamond"/>
                <a:cs typeface="Garamond"/>
              </a:rPr>
              <a:t> </a:t>
            </a:r>
            <a:r>
              <a:rPr sz="4000" spc="80" dirty="0">
                <a:latin typeface="Garamond"/>
                <a:cs typeface="Garamond"/>
              </a:rPr>
              <a:t>functions,</a:t>
            </a:r>
            <a:r>
              <a:rPr sz="4000" spc="944" dirty="0">
                <a:latin typeface="Garamond"/>
                <a:cs typeface="Garamond"/>
              </a:rPr>
              <a:t> </a:t>
            </a:r>
            <a:r>
              <a:rPr sz="4000" spc="114" dirty="0">
                <a:latin typeface="Garamond"/>
                <a:cs typeface="Garamond"/>
              </a:rPr>
              <a:t>with </a:t>
            </a:r>
            <a:r>
              <a:rPr sz="4000" spc="155" dirty="0">
                <a:latin typeface="Garamond"/>
                <a:cs typeface="Garamond"/>
              </a:rPr>
              <a:t>bindings</a:t>
            </a:r>
            <a:r>
              <a:rPr sz="4000" spc="130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establishing</a:t>
            </a:r>
            <a:r>
              <a:rPr sz="4000" spc="135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the</a:t>
            </a:r>
            <a:r>
              <a:rPr sz="4000" spc="135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relationship</a:t>
            </a:r>
            <a:r>
              <a:rPr sz="4000" spc="135" dirty="0">
                <a:latin typeface="Garamond"/>
                <a:cs typeface="Garamond"/>
              </a:rPr>
              <a:t> </a:t>
            </a:r>
            <a:r>
              <a:rPr sz="4000" spc="120" dirty="0">
                <a:latin typeface="Garamond"/>
                <a:cs typeface="Garamond"/>
              </a:rPr>
              <a:t>between</a:t>
            </a:r>
            <a:r>
              <a:rPr sz="4000" spc="135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names</a:t>
            </a:r>
            <a:r>
              <a:rPr sz="4000" spc="135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135" dirty="0">
                <a:latin typeface="Garamond"/>
                <a:cs typeface="Garamond"/>
              </a:rPr>
              <a:t> </a:t>
            </a:r>
            <a:r>
              <a:rPr sz="4000" spc="155" dirty="0">
                <a:latin typeface="Garamond"/>
                <a:cs typeface="Garamond"/>
              </a:rPr>
              <a:t>their </a:t>
            </a:r>
            <a:r>
              <a:rPr sz="4000" spc="114" dirty="0">
                <a:latin typeface="Garamond"/>
                <a:cs typeface="Garamond"/>
              </a:rPr>
              <a:t>values.</a:t>
            </a:r>
            <a:r>
              <a:rPr sz="4000" spc="55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The</a:t>
            </a:r>
            <a:r>
              <a:rPr sz="4000" spc="560" dirty="0">
                <a:latin typeface="Garamond"/>
                <a:cs typeface="Garamond"/>
              </a:rPr>
              <a:t> </a:t>
            </a:r>
            <a:r>
              <a:rPr sz="4000" spc="70" dirty="0">
                <a:latin typeface="Garamond"/>
                <a:cs typeface="Garamond"/>
              </a:rPr>
              <a:t>scope</a:t>
            </a:r>
            <a:r>
              <a:rPr sz="4000" spc="560" dirty="0">
                <a:latin typeface="Garamond"/>
                <a:cs typeface="Garamond"/>
              </a:rPr>
              <a:t> </a:t>
            </a:r>
            <a:r>
              <a:rPr sz="4000" spc="105" dirty="0">
                <a:latin typeface="Garamond"/>
                <a:cs typeface="Garamond"/>
              </a:rPr>
              <a:t>defines</a:t>
            </a:r>
            <a:r>
              <a:rPr sz="4000" spc="560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the</a:t>
            </a:r>
            <a:r>
              <a:rPr sz="4000" spc="560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visibility</a:t>
            </a:r>
            <a:r>
              <a:rPr sz="4000" spc="56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of</a:t>
            </a:r>
            <a:r>
              <a:rPr sz="4000" spc="560" dirty="0">
                <a:latin typeface="Garamond"/>
                <a:cs typeface="Garamond"/>
              </a:rPr>
              <a:t> </a:t>
            </a:r>
            <a:r>
              <a:rPr sz="4000" spc="140" dirty="0">
                <a:latin typeface="Garamond"/>
                <a:cs typeface="Garamond"/>
              </a:rPr>
              <a:t>these</a:t>
            </a:r>
            <a:r>
              <a:rPr sz="4000" spc="560" dirty="0">
                <a:latin typeface="Garamond"/>
                <a:cs typeface="Garamond"/>
              </a:rPr>
              <a:t> </a:t>
            </a:r>
            <a:r>
              <a:rPr sz="4000" spc="100" dirty="0">
                <a:latin typeface="Garamond"/>
                <a:cs typeface="Garamond"/>
              </a:rPr>
              <a:t>names, </a:t>
            </a:r>
            <a:r>
              <a:rPr sz="4000" spc="155" dirty="0">
                <a:latin typeface="Garamond"/>
                <a:cs typeface="Garamond"/>
              </a:rPr>
              <a:t>determining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40" dirty="0">
                <a:latin typeface="Garamond"/>
                <a:cs typeface="Garamond"/>
              </a:rPr>
              <a:t>where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70" dirty="0">
                <a:latin typeface="Garamond"/>
                <a:cs typeface="Garamond"/>
              </a:rPr>
              <a:t>they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can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be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20" dirty="0">
                <a:latin typeface="Garamond"/>
                <a:cs typeface="Garamond"/>
              </a:rPr>
              <a:t>accessed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within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the</a:t>
            </a:r>
            <a:r>
              <a:rPr sz="4000" spc="-225" dirty="0">
                <a:latin typeface="Garamond"/>
                <a:cs typeface="Garamond"/>
              </a:rPr>
              <a:t> </a:t>
            </a:r>
            <a:r>
              <a:rPr sz="4000" spc="95" dirty="0">
                <a:latin typeface="Garamond"/>
                <a:cs typeface="Garamond"/>
              </a:rPr>
              <a:t>program.</a:t>
            </a:r>
            <a:endParaRPr sz="4000" dirty="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5598" y="5542592"/>
            <a:ext cx="7255027" cy="414099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108"/>
            <a:ext cx="7204709" cy="7168515"/>
            <a:chOff x="11096307" y="3131108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02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96" y="0"/>
                  </a:moveTo>
                  <a:lnTo>
                    <a:pt x="5190883" y="5807"/>
                  </a:lnTo>
                  <a:lnTo>
                    <a:pt x="5140133" y="12097"/>
                  </a:lnTo>
                  <a:lnTo>
                    <a:pt x="5089930" y="19185"/>
                  </a:lnTo>
                  <a:lnTo>
                    <a:pt x="5040266" y="27063"/>
                  </a:lnTo>
                  <a:lnTo>
                    <a:pt x="4991135" y="35720"/>
                  </a:lnTo>
                  <a:lnTo>
                    <a:pt x="4942531" y="45146"/>
                  </a:lnTo>
                  <a:lnTo>
                    <a:pt x="4894448" y="55333"/>
                  </a:lnTo>
                  <a:lnTo>
                    <a:pt x="4846878" y="66271"/>
                  </a:lnTo>
                  <a:lnTo>
                    <a:pt x="4799816" y="77951"/>
                  </a:lnTo>
                  <a:lnTo>
                    <a:pt x="4753255" y="90362"/>
                  </a:lnTo>
                  <a:lnTo>
                    <a:pt x="4707188" y="103495"/>
                  </a:lnTo>
                  <a:lnTo>
                    <a:pt x="4661609" y="117341"/>
                  </a:lnTo>
                  <a:lnTo>
                    <a:pt x="4616511" y="131891"/>
                  </a:lnTo>
                  <a:lnTo>
                    <a:pt x="4571888" y="147134"/>
                  </a:lnTo>
                  <a:lnTo>
                    <a:pt x="4527733" y="163062"/>
                  </a:lnTo>
                  <a:lnTo>
                    <a:pt x="4484040" y="179664"/>
                  </a:lnTo>
                  <a:lnTo>
                    <a:pt x="4440802" y="196932"/>
                  </a:lnTo>
                  <a:lnTo>
                    <a:pt x="4398013" y="214855"/>
                  </a:lnTo>
                  <a:lnTo>
                    <a:pt x="4355667" y="233425"/>
                  </a:lnTo>
                  <a:lnTo>
                    <a:pt x="4313756" y="252632"/>
                  </a:lnTo>
                  <a:lnTo>
                    <a:pt x="4272275" y="272466"/>
                  </a:lnTo>
                  <a:lnTo>
                    <a:pt x="4231216" y="292917"/>
                  </a:lnTo>
                  <a:lnTo>
                    <a:pt x="4190574" y="313977"/>
                  </a:lnTo>
                  <a:lnTo>
                    <a:pt x="4150341" y="335636"/>
                  </a:lnTo>
                  <a:lnTo>
                    <a:pt x="4110512" y="357884"/>
                  </a:lnTo>
                  <a:lnTo>
                    <a:pt x="4071079" y="380712"/>
                  </a:lnTo>
                  <a:lnTo>
                    <a:pt x="4032037" y="404110"/>
                  </a:lnTo>
                  <a:lnTo>
                    <a:pt x="3993378" y="428069"/>
                  </a:lnTo>
                  <a:lnTo>
                    <a:pt x="3955097" y="452579"/>
                  </a:lnTo>
                  <a:lnTo>
                    <a:pt x="3917187" y="477630"/>
                  </a:lnTo>
                  <a:lnTo>
                    <a:pt x="3879641" y="503214"/>
                  </a:lnTo>
                  <a:lnTo>
                    <a:pt x="3842452" y="529321"/>
                  </a:lnTo>
                  <a:lnTo>
                    <a:pt x="3805615" y="555941"/>
                  </a:lnTo>
                  <a:lnTo>
                    <a:pt x="3769123" y="583065"/>
                  </a:lnTo>
                  <a:lnTo>
                    <a:pt x="3732968" y="610683"/>
                  </a:lnTo>
                  <a:lnTo>
                    <a:pt x="3697146" y="638786"/>
                  </a:lnTo>
                  <a:lnTo>
                    <a:pt x="3661649" y="667364"/>
                  </a:lnTo>
                  <a:lnTo>
                    <a:pt x="3626470" y="696407"/>
                  </a:lnTo>
                  <a:lnTo>
                    <a:pt x="3591604" y="725907"/>
                  </a:lnTo>
                  <a:lnTo>
                    <a:pt x="3557044" y="755853"/>
                  </a:lnTo>
                  <a:lnTo>
                    <a:pt x="3522783" y="786237"/>
                  </a:lnTo>
                  <a:lnTo>
                    <a:pt x="3488814" y="817049"/>
                  </a:lnTo>
                  <a:lnTo>
                    <a:pt x="3455132" y="848278"/>
                  </a:lnTo>
                  <a:lnTo>
                    <a:pt x="3421729" y="879917"/>
                  </a:lnTo>
                  <a:lnTo>
                    <a:pt x="3388600" y="911954"/>
                  </a:lnTo>
                  <a:lnTo>
                    <a:pt x="3355738" y="944381"/>
                  </a:lnTo>
                  <a:lnTo>
                    <a:pt x="3323135" y="977189"/>
                  </a:lnTo>
                  <a:lnTo>
                    <a:pt x="3290786" y="1010367"/>
                  </a:lnTo>
                  <a:lnTo>
                    <a:pt x="3258685" y="1043906"/>
                  </a:lnTo>
                  <a:lnTo>
                    <a:pt x="3226824" y="1077797"/>
                  </a:lnTo>
                  <a:lnTo>
                    <a:pt x="3195198" y="1112030"/>
                  </a:lnTo>
                  <a:lnTo>
                    <a:pt x="3163799" y="1146595"/>
                  </a:lnTo>
                  <a:lnTo>
                    <a:pt x="3132621" y="1181484"/>
                  </a:lnTo>
                  <a:lnTo>
                    <a:pt x="3101658" y="1216687"/>
                  </a:lnTo>
                  <a:lnTo>
                    <a:pt x="3070904" y="1252193"/>
                  </a:lnTo>
                  <a:lnTo>
                    <a:pt x="3040350" y="1287995"/>
                  </a:lnTo>
                  <a:lnTo>
                    <a:pt x="3009993" y="1324081"/>
                  </a:lnTo>
                  <a:lnTo>
                    <a:pt x="2979823" y="1360443"/>
                  </a:lnTo>
                  <a:lnTo>
                    <a:pt x="2949836" y="1397071"/>
                  </a:lnTo>
                  <a:lnTo>
                    <a:pt x="2920025" y="1433956"/>
                  </a:lnTo>
                  <a:lnTo>
                    <a:pt x="2890383" y="1471088"/>
                  </a:lnTo>
                  <a:lnTo>
                    <a:pt x="2860903" y="1508457"/>
                  </a:lnTo>
                  <a:lnTo>
                    <a:pt x="2831580" y="1546055"/>
                  </a:lnTo>
                  <a:lnTo>
                    <a:pt x="2802406" y="1583871"/>
                  </a:lnTo>
                  <a:lnTo>
                    <a:pt x="2773376" y="1621897"/>
                  </a:lnTo>
                  <a:lnTo>
                    <a:pt x="2744482" y="1660121"/>
                  </a:lnTo>
                  <a:lnTo>
                    <a:pt x="2715718" y="1698536"/>
                  </a:lnTo>
                  <a:lnTo>
                    <a:pt x="2687078" y="1737132"/>
                  </a:lnTo>
                  <a:lnTo>
                    <a:pt x="2658555" y="1775899"/>
                  </a:lnTo>
                  <a:lnTo>
                    <a:pt x="2630143" y="1814827"/>
                  </a:lnTo>
                  <a:lnTo>
                    <a:pt x="2601834" y="1853907"/>
                  </a:lnTo>
                  <a:lnTo>
                    <a:pt x="2573624" y="1893130"/>
                  </a:lnTo>
                  <a:lnTo>
                    <a:pt x="2545505" y="1932486"/>
                  </a:lnTo>
                  <a:lnTo>
                    <a:pt x="2517470" y="1971966"/>
                  </a:lnTo>
                  <a:lnTo>
                    <a:pt x="2489513" y="2011559"/>
                  </a:lnTo>
                  <a:lnTo>
                    <a:pt x="2461628" y="2051258"/>
                  </a:lnTo>
                  <a:lnTo>
                    <a:pt x="2433808" y="2091051"/>
                  </a:lnTo>
                  <a:lnTo>
                    <a:pt x="2406047" y="2130930"/>
                  </a:lnTo>
                  <a:lnTo>
                    <a:pt x="2378338" y="2170884"/>
                  </a:lnTo>
                  <a:lnTo>
                    <a:pt x="2350674" y="2210906"/>
                  </a:lnTo>
                  <a:lnTo>
                    <a:pt x="2323050" y="2250984"/>
                  </a:lnTo>
                  <a:lnTo>
                    <a:pt x="2295458" y="2291110"/>
                  </a:lnTo>
                  <a:lnTo>
                    <a:pt x="2267892" y="2331274"/>
                  </a:lnTo>
                  <a:lnTo>
                    <a:pt x="2240346" y="2371466"/>
                  </a:lnTo>
                  <a:lnTo>
                    <a:pt x="2212813" y="2411678"/>
                  </a:lnTo>
                  <a:lnTo>
                    <a:pt x="2185287" y="2451899"/>
                  </a:lnTo>
                  <a:lnTo>
                    <a:pt x="2157760" y="2492120"/>
                  </a:lnTo>
                  <a:lnTo>
                    <a:pt x="2130227" y="2532331"/>
                  </a:lnTo>
                  <a:lnTo>
                    <a:pt x="2102681" y="2572523"/>
                  </a:lnTo>
                  <a:lnTo>
                    <a:pt x="2075115" y="2612687"/>
                  </a:lnTo>
                  <a:lnTo>
                    <a:pt x="2047524" y="2652812"/>
                  </a:lnTo>
                  <a:lnTo>
                    <a:pt x="2019899" y="2692891"/>
                  </a:lnTo>
                  <a:lnTo>
                    <a:pt x="1992236" y="2732912"/>
                  </a:lnTo>
                  <a:lnTo>
                    <a:pt x="1964527" y="2772866"/>
                  </a:lnTo>
                  <a:lnTo>
                    <a:pt x="1936765" y="2812745"/>
                  </a:lnTo>
                  <a:lnTo>
                    <a:pt x="1908945" y="2852538"/>
                  </a:lnTo>
                  <a:lnTo>
                    <a:pt x="1881060" y="2892236"/>
                  </a:lnTo>
                  <a:lnTo>
                    <a:pt x="1853104" y="2931829"/>
                  </a:lnTo>
                  <a:lnTo>
                    <a:pt x="1825069" y="2971309"/>
                  </a:lnTo>
                  <a:lnTo>
                    <a:pt x="1796950" y="3010665"/>
                  </a:lnTo>
                  <a:lnTo>
                    <a:pt x="1768739" y="3049888"/>
                  </a:lnTo>
                  <a:lnTo>
                    <a:pt x="1740431" y="3088968"/>
                  </a:lnTo>
                  <a:lnTo>
                    <a:pt x="1712019" y="3127896"/>
                  </a:lnTo>
                  <a:lnTo>
                    <a:pt x="1683496" y="3166663"/>
                  </a:lnTo>
                  <a:lnTo>
                    <a:pt x="1654856" y="3205258"/>
                  </a:lnTo>
                  <a:lnTo>
                    <a:pt x="1626093" y="3243673"/>
                  </a:lnTo>
                  <a:lnTo>
                    <a:pt x="1597199" y="3281898"/>
                  </a:lnTo>
                  <a:lnTo>
                    <a:pt x="1568169" y="3319923"/>
                  </a:lnTo>
                  <a:lnTo>
                    <a:pt x="1538995" y="3357739"/>
                  </a:lnTo>
                  <a:lnTo>
                    <a:pt x="1509672" y="3395337"/>
                  </a:lnTo>
                  <a:lnTo>
                    <a:pt x="1480193" y="3432706"/>
                  </a:lnTo>
                  <a:lnTo>
                    <a:pt x="1450551" y="3469838"/>
                  </a:lnTo>
                  <a:lnTo>
                    <a:pt x="1420740" y="3506723"/>
                  </a:lnTo>
                  <a:lnTo>
                    <a:pt x="1390753" y="3543351"/>
                  </a:lnTo>
                  <a:lnTo>
                    <a:pt x="1360584" y="3579713"/>
                  </a:lnTo>
                  <a:lnTo>
                    <a:pt x="1330227" y="3615800"/>
                  </a:lnTo>
                  <a:lnTo>
                    <a:pt x="1299674" y="3651601"/>
                  </a:lnTo>
                  <a:lnTo>
                    <a:pt x="1268919" y="3687107"/>
                  </a:lnTo>
                  <a:lnTo>
                    <a:pt x="1237957" y="3722310"/>
                  </a:lnTo>
                  <a:lnTo>
                    <a:pt x="1206780" y="3757199"/>
                  </a:lnTo>
                  <a:lnTo>
                    <a:pt x="1175381" y="3791764"/>
                  </a:lnTo>
                  <a:lnTo>
                    <a:pt x="1143755" y="3825998"/>
                  </a:lnTo>
                  <a:lnTo>
                    <a:pt x="1111895" y="3859888"/>
                  </a:lnTo>
                  <a:lnTo>
                    <a:pt x="1079794" y="3893428"/>
                  </a:lnTo>
                  <a:lnTo>
                    <a:pt x="1047446" y="3926606"/>
                  </a:lnTo>
                  <a:lnTo>
                    <a:pt x="1014844" y="3959413"/>
                  </a:lnTo>
                  <a:lnTo>
                    <a:pt x="981982" y="3991840"/>
                  </a:lnTo>
                  <a:lnTo>
                    <a:pt x="948854" y="4023878"/>
                  </a:lnTo>
                  <a:lnTo>
                    <a:pt x="915452" y="4055516"/>
                  </a:lnTo>
                  <a:lnTo>
                    <a:pt x="881770" y="4086746"/>
                  </a:lnTo>
                  <a:lnTo>
                    <a:pt x="847803" y="4117557"/>
                  </a:lnTo>
                  <a:lnTo>
                    <a:pt x="813542" y="4147941"/>
                  </a:lnTo>
                  <a:lnTo>
                    <a:pt x="778983" y="4177888"/>
                  </a:lnTo>
                  <a:lnTo>
                    <a:pt x="744117" y="4207388"/>
                  </a:lnTo>
                  <a:lnTo>
                    <a:pt x="708940" y="4236431"/>
                  </a:lnTo>
                  <a:lnTo>
                    <a:pt x="673444" y="4265009"/>
                  </a:lnTo>
                  <a:lnTo>
                    <a:pt x="637622" y="4293112"/>
                  </a:lnTo>
                  <a:lnTo>
                    <a:pt x="601469" y="4320730"/>
                  </a:lnTo>
                  <a:lnTo>
                    <a:pt x="564978" y="4347854"/>
                  </a:lnTo>
                  <a:lnTo>
                    <a:pt x="528142" y="4374474"/>
                  </a:lnTo>
                  <a:lnTo>
                    <a:pt x="490955" y="4400581"/>
                  </a:lnTo>
                  <a:lnTo>
                    <a:pt x="453410" y="4426165"/>
                  </a:lnTo>
                  <a:lnTo>
                    <a:pt x="415500" y="4451217"/>
                  </a:lnTo>
                  <a:lnTo>
                    <a:pt x="377221" y="4475727"/>
                  </a:lnTo>
                  <a:lnTo>
                    <a:pt x="338563" y="4499686"/>
                  </a:lnTo>
                  <a:lnTo>
                    <a:pt x="299523" y="4523084"/>
                  </a:lnTo>
                  <a:lnTo>
                    <a:pt x="260091" y="4545912"/>
                  </a:lnTo>
                  <a:lnTo>
                    <a:pt x="220264" y="4568160"/>
                  </a:lnTo>
                  <a:lnTo>
                    <a:pt x="180033" y="4589819"/>
                  </a:lnTo>
                  <a:lnTo>
                    <a:pt x="139392" y="4610879"/>
                  </a:lnTo>
                  <a:lnTo>
                    <a:pt x="98335" y="4631331"/>
                  </a:lnTo>
                  <a:lnTo>
                    <a:pt x="56855" y="4651165"/>
                  </a:lnTo>
                  <a:lnTo>
                    <a:pt x="14946" y="4670371"/>
                  </a:lnTo>
                  <a:lnTo>
                    <a:pt x="0" y="4676926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108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12753" y="3598722"/>
            <a:ext cx="7504430" cy="50145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40"/>
              </a:spcBef>
            </a:pPr>
            <a:r>
              <a:rPr sz="4050" spc="-135" dirty="0">
                <a:solidFill>
                  <a:srgbClr val="332C2C"/>
                </a:solidFill>
                <a:latin typeface="Garamond"/>
                <a:cs typeface="Garamond"/>
              </a:rPr>
              <a:t>R</a:t>
            </a:r>
            <a:r>
              <a:rPr sz="4050" spc="-13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dirty="0">
                <a:solidFill>
                  <a:srgbClr val="332C2C"/>
                </a:solidFill>
                <a:latin typeface="Garamond"/>
                <a:cs typeface="Garamond"/>
              </a:rPr>
              <a:t>offers</a:t>
            </a:r>
            <a:r>
              <a:rPr sz="4050" spc="-1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45" dirty="0">
                <a:solidFill>
                  <a:srgbClr val="332C2C"/>
                </a:solidFill>
                <a:latin typeface="Garamond"/>
                <a:cs typeface="Garamond"/>
              </a:rPr>
              <a:t>several</a:t>
            </a:r>
            <a:r>
              <a:rPr sz="4050" spc="-13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dirty="0">
                <a:solidFill>
                  <a:srgbClr val="332C2C"/>
                </a:solidFill>
                <a:latin typeface="Garamond"/>
                <a:cs typeface="Garamond"/>
              </a:rPr>
              <a:t>data</a:t>
            </a:r>
            <a:r>
              <a:rPr sz="4050" b="1" spc="-1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spc="-10" dirty="0">
                <a:solidFill>
                  <a:srgbClr val="332C2C"/>
                </a:solidFill>
                <a:latin typeface="Garamond"/>
                <a:cs typeface="Garamond"/>
              </a:rPr>
              <a:t>types </a:t>
            </a:r>
            <a:r>
              <a:rPr sz="4050" spc="160" dirty="0">
                <a:solidFill>
                  <a:srgbClr val="332C2C"/>
                </a:solidFill>
                <a:latin typeface="Garamond"/>
                <a:cs typeface="Garamond"/>
              </a:rPr>
              <a:t>including</a:t>
            </a:r>
            <a:r>
              <a:rPr sz="4050" spc="-17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dirty="0">
                <a:solidFill>
                  <a:srgbClr val="332C2C"/>
                </a:solidFill>
                <a:latin typeface="Garamond"/>
                <a:cs typeface="Garamond"/>
              </a:rPr>
              <a:t>vectors</a:t>
            </a:r>
            <a:r>
              <a:rPr sz="4050" dirty="0">
                <a:solidFill>
                  <a:srgbClr val="332C2C"/>
                </a:solidFill>
                <a:latin typeface="Garamond"/>
                <a:cs typeface="Garamond"/>
              </a:rPr>
              <a:t>,</a:t>
            </a:r>
            <a:r>
              <a:rPr sz="4050" spc="-15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dirty="0">
                <a:solidFill>
                  <a:srgbClr val="332C2C"/>
                </a:solidFill>
                <a:latin typeface="Garamond"/>
                <a:cs typeface="Garamond"/>
              </a:rPr>
              <a:t>lists</a:t>
            </a:r>
            <a:r>
              <a:rPr sz="4050" dirty="0">
                <a:solidFill>
                  <a:srgbClr val="332C2C"/>
                </a:solidFill>
                <a:latin typeface="Garamond"/>
                <a:cs typeface="Garamond"/>
              </a:rPr>
              <a:t>,</a:t>
            </a:r>
            <a:r>
              <a:rPr sz="4050" spc="-15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spc="-10" dirty="0">
                <a:solidFill>
                  <a:srgbClr val="332C2C"/>
                </a:solidFill>
                <a:latin typeface="Garamond"/>
                <a:cs typeface="Garamond"/>
              </a:rPr>
              <a:t>matrices</a:t>
            </a:r>
            <a:r>
              <a:rPr sz="4050" spc="-10" dirty="0">
                <a:solidFill>
                  <a:srgbClr val="332C2C"/>
                </a:solidFill>
                <a:latin typeface="Garamond"/>
                <a:cs typeface="Garamond"/>
              </a:rPr>
              <a:t>, </a:t>
            </a:r>
            <a:r>
              <a:rPr sz="4050" spc="190" dirty="0">
                <a:solidFill>
                  <a:srgbClr val="332C2C"/>
                </a:solidFill>
                <a:latin typeface="Garamond"/>
                <a:cs typeface="Garamond"/>
              </a:rPr>
              <a:t>and</a:t>
            </a:r>
            <a:r>
              <a:rPr sz="4050" spc="-21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dirty="0">
                <a:solidFill>
                  <a:srgbClr val="332C2C"/>
                </a:solidFill>
                <a:latin typeface="Garamond"/>
                <a:cs typeface="Garamond"/>
              </a:rPr>
              <a:t>data</a:t>
            </a:r>
            <a:r>
              <a:rPr sz="4050" b="1" spc="-21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dirty="0">
                <a:solidFill>
                  <a:srgbClr val="332C2C"/>
                </a:solidFill>
                <a:latin typeface="Garamond"/>
                <a:cs typeface="Garamond"/>
              </a:rPr>
              <a:t>frames</a:t>
            </a:r>
            <a:r>
              <a:rPr sz="4050" dirty="0">
                <a:solidFill>
                  <a:srgbClr val="332C2C"/>
                </a:solidFill>
                <a:latin typeface="Garamond"/>
                <a:cs typeface="Garamond"/>
              </a:rPr>
              <a:t>.</a:t>
            </a:r>
            <a:r>
              <a:rPr sz="4050" spc="-21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dirty="0">
                <a:solidFill>
                  <a:srgbClr val="332C2C"/>
                </a:solidFill>
                <a:latin typeface="Garamond"/>
                <a:cs typeface="Garamond"/>
              </a:rPr>
              <a:t>Each</a:t>
            </a:r>
            <a:r>
              <a:rPr sz="4050" spc="-21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45" dirty="0">
                <a:solidFill>
                  <a:srgbClr val="332C2C"/>
                </a:solidFill>
                <a:latin typeface="Garamond"/>
                <a:cs typeface="Garamond"/>
              </a:rPr>
              <a:t>type</a:t>
            </a:r>
            <a:r>
              <a:rPr sz="4050" spc="-20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14" dirty="0">
                <a:solidFill>
                  <a:srgbClr val="332C2C"/>
                </a:solidFill>
                <a:latin typeface="Garamond"/>
                <a:cs typeface="Garamond"/>
              </a:rPr>
              <a:t>serves</a:t>
            </a:r>
            <a:r>
              <a:rPr sz="4050" spc="-21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210" dirty="0">
                <a:solidFill>
                  <a:srgbClr val="332C2C"/>
                </a:solidFill>
                <a:latin typeface="Garamond"/>
                <a:cs typeface="Garamond"/>
              </a:rPr>
              <a:t>a </a:t>
            </a:r>
            <a:r>
              <a:rPr sz="4050" spc="90" dirty="0">
                <a:solidFill>
                  <a:srgbClr val="332C2C"/>
                </a:solidFill>
                <a:latin typeface="Garamond"/>
                <a:cs typeface="Garamond"/>
              </a:rPr>
              <a:t>specific</a:t>
            </a:r>
            <a:r>
              <a:rPr sz="4050" spc="-24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20" dirty="0">
                <a:solidFill>
                  <a:srgbClr val="332C2C"/>
                </a:solidFill>
                <a:latin typeface="Garamond"/>
                <a:cs typeface="Garamond"/>
              </a:rPr>
              <a:t>purpose</a:t>
            </a:r>
            <a:r>
              <a:rPr sz="4050" spc="-23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90" dirty="0">
                <a:solidFill>
                  <a:srgbClr val="332C2C"/>
                </a:solidFill>
                <a:latin typeface="Garamond"/>
                <a:cs typeface="Garamond"/>
              </a:rPr>
              <a:t>and</a:t>
            </a:r>
            <a:r>
              <a:rPr sz="4050" spc="-24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65" dirty="0">
                <a:solidFill>
                  <a:srgbClr val="332C2C"/>
                </a:solidFill>
                <a:latin typeface="Garamond"/>
                <a:cs typeface="Garamond"/>
              </a:rPr>
              <a:t>is</a:t>
            </a:r>
            <a:r>
              <a:rPr sz="4050" spc="-23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70" dirty="0">
                <a:solidFill>
                  <a:srgbClr val="332C2C"/>
                </a:solidFill>
                <a:latin typeface="Garamond"/>
                <a:cs typeface="Garamond"/>
              </a:rPr>
              <a:t>crucial</a:t>
            </a:r>
            <a:r>
              <a:rPr sz="4050" spc="-23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-25" dirty="0">
                <a:solidFill>
                  <a:srgbClr val="332C2C"/>
                </a:solidFill>
                <a:latin typeface="Garamond"/>
                <a:cs typeface="Garamond"/>
              </a:rPr>
              <a:t>for </a:t>
            </a:r>
            <a:r>
              <a:rPr sz="4050" spc="200" dirty="0">
                <a:solidFill>
                  <a:srgbClr val="332C2C"/>
                </a:solidFill>
                <a:latin typeface="Garamond"/>
                <a:cs typeface="Garamond"/>
              </a:rPr>
              <a:t>data</a:t>
            </a:r>
            <a:r>
              <a:rPr sz="4050" spc="-21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40" dirty="0">
                <a:solidFill>
                  <a:srgbClr val="332C2C"/>
                </a:solidFill>
                <a:latin typeface="Garamond"/>
                <a:cs typeface="Garamond"/>
              </a:rPr>
              <a:t>manipulation.</a:t>
            </a:r>
            <a:r>
              <a:rPr sz="4050" spc="-20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14" dirty="0">
                <a:solidFill>
                  <a:srgbClr val="332C2C"/>
                </a:solidFill>
                <a:latin typeface="Garamond"/>
                <a:cs typeface="Garamond"/>
              </a:rPr>
              <a:t>Understanding </a:t>
            </a:r>
            <a:r>
              <a:rPr sz="4050" spc="140" dirty="0">
                <a:solidFill>
                  <a:srgbClr val="332C2C"/>
                </a:solidFill>
                <a:latin typeface="Garamond"/>
                <a:cs typeface="Garamond"/>
              </a:rPr>
              <a:t>these</a:t>
            </a:r>
            <a:r>
              <a:rPr sz="4050" spc="-2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40" dirty="0">
                <a:solidFill>
                  <a:srgbClr val="332C2C"/>
                </a:solidFill>
                <a:latin typeface="Garamond"/>
                <a:cs typeface="Garamond"/>
              </a:rPr>
              <a:t>types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50" dirty="0">
                <a:solidFill>
                  <a:srgbClr val="332C2C"/>
                </a:solidFill>
                <a:latin typeface="Garamond"/>
                <a:cs typeface="Garamond"/>
              </a:rPr>
              <a:t>enhances</a:t>
            </a:r>
            <a:r>
              <a:rPr sz="4050" spc="-2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200" dirty="0">
                <a:solidFill>
                  <a:srgbClr val="332C2C"/>
                </a:solidFill>
                <a:latin typeface="Garamond"/>
                <a:cs typeface="Garamond"/>
              </a:rPr>
              <a:t>data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75" dirty="0">
                <a:solidFill>
                  <a:srgbClr val="332C2C"/>
                </a:solidFill>
                <a:latin typeface="Garamond"/>
                <a:cs typeface="Garamond"/>
              </a:rPr>
              <a:t>handling </a:t>
            </a:r>
            <a:r>
              <a:rPr sz="4050" spc="165" dirty="0">
                <a:solidFill>
                  <a:srgbClr val="332C2C"/>
                </a:solidFill>
                <a:latin typeface="Garamond"/>
                <a:cs typeface="Garamond"/>
              </a:rPr>
              <a:t>capabilities</a:t>
            </a:r>
            <a:r>
              <a:rPr sz="4050" spc="-21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90" dirty="0">
                <a:solidFill>
                  <a:srgbClr val="332C2C"/>
                </a:solidFill>
                <a:latin typeface="Garamond"/>
                <a:cs typeface="Garamond"/>
              </a:rPr>
              <a:t>and</a:t>
            </a:r>
            <a:r>
              <a:rPr sz="4050" spc="-21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90" dirty="0">
                <a:solidFill>
                  <a:srgbClr val="332C2C"/>
                </a:solidFill>
                <a:latin typeface="Garamond"/>
                <a:cs typeface="Garamond"/>
              </a:rPr>
              <a:t>optimizes </a:t>
            </a:r>
            <a:r>
              <a:rPr sz="4050" spc="80" dirty="0">
                <a:solidFill>
                  <a:srgbClr val="332C2C"/>
                </a:solidFill>
                <a:latin typeface="Garamond"/>
                <a:cs typeface="Garamond"/>
              </a:rPr>
              <a:t>performance.</a:t>
            </a:r>
            <a:endParaRPr sz="4050">
              <a:latin typeface="Garamond"/>
              <a:cs typeface="Garamon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89975" y="1415923"/>
            <a:ext cx="6021705" cy="1156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400" b="0" spc="100" dirty="0">
                <a:solidFill>
                  <a:srgbClr val="332C2C"/>
                </a:solidFill>
                <a:latin typeface="Garamond"/>
                <a:cs typeface="Garamond"/>
              </a:rPr>
              <a:t>Data</a:t>
            </a:r>
            <a:r>
              <a:rPr sz="7400" b="0" spc="-43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7400" b="0" spc="130" dirty="0">
                <a:solidFill>
                  <a:srgbClr val="332C2C"/>
                </a:solidFill>
                <a:latin typeface="Garamond"/>
                <a:cs typeface="Garamond"/>
              </a:rPr>
              <a:t>Types</a:t>
            </a:r>
            <a:r>
              <a:rPr sz="7400" b="0" spc="-43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7400" b="0" spc="345" dirty="0">
                <a:solidFill>
                  <a:srgbClr val="332C2C"/>
                </a:solidFill>
                <a:latin typeface="Garamond"/>
                <a:cs typeface="Garamond"/>
              </a:rPr>
              <a:t>in</a:t>
            </a:r>
            <a:r>
              <a:rPr sz="7400" b="0" spc="-434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7400" b="0" spc="-50" dirty="0">
                <a:solidFill>
                  <a:srgbClr val="332C2C"/>
                </a:solidFill>
                <a:latin typeface="Garamond"/>
                <a:cs typeface="Garamond"/>
              </a:rPr>
              <a:t>R</a:t>
            </a:r>
            <a:endParaRPr sz="7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9150" y="3839984"/>
            <a:ext cx="245173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09139" algn="l"/>
              </a:tabLst>
            </a:pPr>
            <a:r>
              <a:rPr sz="4000" spc="50" dirty="0">
                <a:latin typeface="Garamond"/>
                <a:cs typeface="Garamond"/>
              </a:rPr>
              <a:t>Factors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75" dirty="0">
                <a:latin typeface="Garamond"/>
                <a:cs typeface="Garamond"/>
              </a:rPr>
              <a:t>in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9631" y="3839984"/>
            <a:ext cx="627951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82955" algn="l"/>
                <a:tab pos="1917064" algn="l"/>
                <a:tab pos="3371850" algn="l"/>
                <a:tab pos="4255135" algn="l"/>
              </a:tabLst>
            </a:pPr>
            <a:r>
              <a:rPr sz="4000" spc="-50" dirty="0">
                <a:latin typeface="Garamond"/>
                <a:cs typeface="Garamond"/>
              </a:rPr>
              <a:t>R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75" dirty="0">
                <a:latin typeface="Garamond"/>
                <a:cs typeface="Garamond"/>
              </a:rPr>
              <a:t>are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35" dirty="0">
                <a:latin typeface="Garamond"/>
                <a:cs typeface="Garamond"/>
              </a:rPr>
              <a:t>used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-25" dirty="0">
                <a:latin typeface="Garamond"/>
                <a:cs typeface="Garamond"/>
              </a:rPr>
              <a:t>to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40" dirty="0">
                <a:latin typeface="Garamond"/>
                <a:cs typeface="Garamond"/>
              </a:rPr>
              <a:t>represent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150" y="4449584"/>
            <a:ext cx="9170035" cy="3097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sz="4000" spc="140" dirty="0">
                <a:latin typeface="Garamond"/>
                <a:cs typeface="Garamond"/>
              </a:rPr>
              <a:t>categorical</a:t>
            </a:r>
            <a:r>
              <a:rPr sz="4000" spc="-2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data,</a:t>
            </a:r>
            <a:r>
              <a:rPr sz="4000" spc="-20" dirty="0">
                <a:latin typeface="Garamond"/>
                <a:cs typeface="Garamond"/>
              </a:rPr>
              <a:t> </a:t>
            </a:r>
            <a:r>
              <a:rPr sz="4000" spc="120" dirty="0">
                <a:latin typeface="Garamond"/>
                <a:cs typeface="Garamond"/>
              </a:rPr>
              <a:t>storing</a:t>
            </a:r>
            <a:r>
              <a:rPr sz="4000" spc="-2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levels</a:t>
            </a:r>
            <a:r>
              <a:rPr sz="4000" spc="-2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of</a:t>
            </a:r>
            <a:r>
              <a:rPr sz="4000" spc="-15" dirty="0">
                <a:latin typeface="Garamond"/>
                <a:cs typeface="Garamond"/>
              </a:rPr>
              <a:t> </a:t>
            </a:r>
            <a:r>
              <a:rPr sz="4000" spc="114" dirty="0">
                <a:latin typeface="Garamond"/>
                <a:cs typeface="Garamond"/>
              </a:rPr>
              <a:t>categories </a:t>
            </a:r>
            <a:r>
              <a:rPr sz="4000" dirty="0">
                <a:latin typeface="Garamond"/>
                <a:cs typeface="Garamond"/>
              </a:rPr>
              <a:t>for</a:t>
            </a:r>
            <a:r>
              <a:rPr sz="4000" spc="925" dirty="0">
                <a:latin typeface="Garamond"/>
                <a:cs typeface="Garamond"/>
              </a:rPr>
              <a:t>  </a:t>
            </a:r>
            <a:r>
              <a:rPr sz="4000" spc="160" dirty="0">
                <a:latin typeface="Garamond"/>
                <a:cs typeface="Garamond"/>
              </a:rPr>
              <a:t>analysis.</a:t>
            </a:r>
            <a:r>
              <a:rPr sz="4000" spc="930" dirty="0">
                <a:latin typeface="Garamond"/>
                <a:cs typeface="Garamond"/>
              </a:rPr>
              <a:t>  </a:t>
            </a:r>
            <a:r>
              <a:rPr sz="4000" spc="85" dirty="0">
                <a:latin typeface="Garamond"/>
                <a:cs typeface="Garamond"/>
              </a:rPr>
              <a:t>They</a:t>
            </a:r>
            <a:r>
              <a:rPr sz="4000" spc="925" dirty="0">
                <a:latin typeface="Garamond"/>
                <a:cs typeface="Garamond"/>
              </a:rPr>
              <a:t>  </a:t>
            </a:r>
            <a:r>
              <a:rPr sz="4000" spc="200" dirty="0">
                <a:latin typeface="Garamond"/>
                <a:cs typeface="Garamond"/>
              </a:rPr>
              <a:t>are</a:t>
            </a:r>
            <a:r>
              <a:rPr sz="4000" spc="930" dirty="0">
                <a:latin typeface="Garamond"/>
                <a:cs typeface="Garamond"/>
              </a:rPr>
              <a:t>  </a:t>
            </a:r>
            <a:r>
              <a:rPr sz="4000" spc="175" dirty="0">
                <a:latin typeface="Garamond"/>
                <a:cs typeface="Garamond"/>
              </a:rPr>
              <a:t>crucial</a:t>
            </a:r>
            <a:r>
              <a:rPr sz="4000" spc="930" dirty="0">
                <a:latin typeface="Garamond"/>
                <a:cs typeface="Garamond"/>
              </a:rPr>
              <a:t>  </a:t>
            </a:r>
            <a:r>
              <a:rPr sz="4000" spc="114" dirty="0">
                <a:latin typeface="Garamond"/>
                <a:cs typeface="Garamond"/>
              </a:rPr>
              <a:t>when </a:t>
            </a:r>
            <a:r>
              <a:rPr sz="4000" spc="110" dirty="0">
                <a:latin typeface="Garamond"/>
                <a:cs typeface="Garamond"/>
              </a:rPr>
              <a:t>performing</a:t>
            </a:r>
            <a:r>
              <a:rPr sz="4000" spc="200" dirty="0">
                <a:latin typeface="Garamond"/>
                <a:cs typeface="Garamond"/>
              </a:rPr>
              <a:t>  </a:t>
            </a:r>
            <a:r>
              <a:rPr sz="4000" spc="155" dirty="0">
                <a:latin typeface="Garamond"/>
                <a:cs typeface="Garamond"/>
              </a:rPr>
              <a:t>statistical</a:t>
            </a:r>
            <a:r>
              <a:rPr sz="4000" spc="204" dirty="0">
                <a:latin typeface="Garamond"/>
                <a:cs typeface="Garamond"/>
              </a:rPr>
              <a:t>  </a:t>
            </a:r>
            <a:r>
              <a:rPr sz="4000" spc="130" dirty="0">
                <a:latin typeface="Garamond"/>
                <a:cs typeface="Garamond"/>
              </a:rPr>
              <a:t>modeling</a:t>
            </a:r>
            <a:r>
              <a:rPr sz="4000" spc="200" dirty="0">
                <a:latin typeface="Garamond"/>
                <a:cs typeface="Garamond"/>
              </a:rPr>
              <a:t> 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204" dirty="0">
                <a:latin typeface="Garamond"/>
                <a:cs typeface="Garamond"/>
              </a:rPr>
              <a:t>  </a:t>
            </a:r>
            <a:r>
              <a:rPr sz="4000" spc="135" dirty="0">
                <a:latin typeface="Garamond"/>
                <a:cs typeface="Garamond"/>
              </a:rPr>
              <a:t>can </a:t>
            </a:r>
            <a:r>
              <a:rPr sz="4000" spc="105" dirty="0">
                <a:latin typeface="Garamond"/>
                <a:cs typeface="Garamond"/>
              </a:rPr>
              <a:t>improve</a:t>
            </a:r>
            <a:r>
              <a:rPr sz="4000" spc="-5" dirty="0">
                <a:latin typeface="Garamond"/>
                <a:cs typeface="Garamond"/>
              </a:rPr>
              <a:t> </a:t>
            </a:r>
            <a:r>
              <a:rPr sz="4000" spc="95" dirty="0">
                <a:latin typeface="Garamond"/>
                <a:cs typeface="Garamond"/>
              </a:rPr>
              <a:t>efficiency</a:t>
            </a:r>
            <a:r>
              <a:rPr sz="4000" spc="5" dirty="0">
                <a:latin typeface="Garamond"/>
                <a:cs typeface="Garamond"/>
              </a:rPr>
              <a:t> </a:t>
            </a:r>
            <a:r>
              <a:rPr sz="4000" spc="185" dirty="0">
                <a:latin typeface="Garamond"/>
                <a:cs typeface="Garamond"/>
              </a:rPr>
              <a:t>by</a:t>
            </a:r>
            <a:r>
              <a:rPr sz="4000" spc="5" dirty="0">
                <a:latin typeface="Garamond"/>
                <a:cs typeface="Garamond"/>
              </a:rPr>
              <a:t> </a:t>
            </a:r>
            <a:r>
              <a:rPr sz="4000" spc="130" dirty="0">
                <a:latin typeface="Garamond"/>
                <a:cs typeface="Garamond"/>
              </a:rPr>
              <a:t>saving</a:t>
            </a:r>
            <a:r>
              <a:rPr sz="4000" spc="5" dirty="0">
                <a:latin typeface="Garamond"/>
                <a:cs typeface="Garamond"/>
              </a:rPr>
              <a:t> </a:t>
            </a:r>
            <a:r>
              <a:rPr sz="4000" spc="130" dirty="0">
                <a:latin typeface="Garamond"/>
                <a:cs typeface="Garamond"/>
              </a:rPr>
              <a:t>memory</a:t>
            </a:r>
            <a:r>
              <a:rPr sz="4000" spc="5" dirty="0">
                <a:latin typeface="Garamond"/>
                <a:cs typeface="Garamond"/>
              </a:rPr>
              <a:t> </a:t>
            </a:r>
            <a:r>
              <a:rPr sz="4000" spc="150" dirty="0">
                <a:latin typeface="Garamond"/>
                <a:cs typeface="Garamond"/>
              </a:rPr>
              <a:t>while </a:t>
            </a:r>
            <a:r>
              <a:rPr sz="4000" spc="165" dirty="0">
                <a:latin typeface="Garamond"/>
                <a:cs typeface="Garamond"/>
              </a:rPr>
              <a:t>ensuring</a:t>
            </a:r>
            <a:r>
              <a:rPr sz="4000" spc="-220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data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130" dirty="0">
                <a:latin typeface="Garamond"/>
                <a:cs typeface="Garamond"/>
              </a:rPr>
              <a:t>integrity.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0939" rIns="0" bIns="0" rtlCol="0">
            <a:spAutoFit/>
          </a:bodyPr>
          <a:lstStyle/>
          <a:p>
            <a:pPr marL="1244600">
              <a:lnSpc>
                <a:spcPct val="100000"/>
              </a:lnSpc>
              <a:spcBef>
                <a:spcPts val="114"/>
              </a:spcBef>
            </a:pPr>
            <a:r>
              <a:rPr sz="7250" spc="-50" dirty="0"/>
              <a:t>Factor</a:t>
            </a:r>
            <a:r>
              <a:rPr sz="7250" spc="-405" dirty="0"/>
              <a:t> </a:t>
            </a:r>
            <a:r>
              <a:rPr sz="7250" spc="-175" dirty="0"/>
              <a:t>Data</a:t>
            </a:r>
            <a:r>
              <a:rPr sz="7250" spc="-405" dirty="0"/>
              <a:t> </a:t>
            </a:r>
            <a:r>
              <a:rPr sz="7250" spc="-290" dirty="0"/>
              <a:t>Type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9573" y="3519214"/>
            <a:ext cx="5819774" cy="58197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7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5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8" y="19186"/>
                  </a:lnTo>
                  <a:lnTo>
                    <a:pt x="5040254" y="27063"/>
                  </a:lnTo>
                  <a:lnTo>
                    <a:pt x="4991124" y="35720"/>
                  </a:lnTo>
                  <a:lnTo>
                    <a:pt x="4942520" y="45147"/>
                  </a:lnTo>
                  <a:lnTo>
                    <a:pt x="4894437" y="55334"/>
                  </a:lnTo>
                  <a:lnTo>
                    <a:pt x="4846867" y="66272"/>
                  </a:lnTo>
                  <a:lnTo>
                    <a:pt x="4799805" y="77951"/>
                  </a:lnTo>
                  <a:lnTo>
                    <a:pt x="4753244" y="90362"/>
                  </a:lnTo>
                  <a:lnTo>
                    <a:pt x="4707176" y="103496"/>
                  </a:lnTo>
                  <a:lnTo>
                    <a:pt x="4661597" y="117342"/>
                  </a:lnTo>
                  <a:lnTo>
                    <a:pt x="4616499" y="131892"/>
                  </a:lnTo>
                  <a:lnTo>
                    <a:pt x="4571876" y="147135"/>
                  </a:lnTo>
                  <a:lnTo>
                    <a:pt x="4527721" y="163063"/>
                  </a:lnTo>
                  <a:lnTo>
                    <a:pt x="4484029" y="179666"/>
                  </a:lnTo>
                  <a:lnTo>
                    <a:pt x="4440791" y="196933"/>
                  </a:lnTo>
                  <a:lnTo>
                    <a:pt x="4398002" y="214857"/>
                  </a:lnTo>
                  <a:lnTo>
                    <a:pt x="4355655" y="233427"/>
                  </a:lnTo>
                  <a:lnTo>
                    <a:pt x="4313745" y="252634"/>
                  </a:lnTo>
                  <a:lnTo>
                    <a:pt x="4272263" y="272468"/>
                  </a:lnTo>
                  <a:lnTo>
                    <a:pt x="4231205" y="292920"/>
                  </a:lnTo>
                  <a:lnTo>
                    <a:pt x="4190562" y="313980"/>
                  </a:lnTo>
                  <a:lnTo>
                    <a:pt x="4150330" y="335639"/>
                  </a:lnTo>
                  <a:lnTo>
                    <a:pt x="4110500" y="357887"/>
                  </a:lnTo>
                  <a:lnTo>
                    <a:pt x="4071068" y="380715"/>
                  </a:lnTo>
                  <a:lnTo>
                    <a:pt x="4032026" y="404113"/>
                  </a:lnTo>
                  <a:lnTo>
                    <a:pt x="3993367" y="428072"/>
                  </a:lnTo>
                  <a:lnTo>
                    <a:pt x="3955086" y="452582"/>
                  </a:lnTo>
                  <a:lnTo>
                    <a:pt x="3917175" y="477634"/>
                  </a:lnTo>
                  <a:lnTo>
                    <a:pt x="3879629" y="503218"/>
                  </a:lnTo>
                  <a:lnTo>
                    <a:pt x="3842441" y="529325"/>
                  </a:lnTo>
                  <a:lnTo>
                    <a:pt x="3805604" y="555945"/>
                  </a:lnTo>
                  <a:lnTo>
                    <a:pt x="3769111" y="583069"/>
                  </a:lnTo>
                  <a:lnTo>
                    <a:pt x="3732957" y="610687"/>
                  </a:lnTo>
                  <a:lnTo>
                    <a:pt x="3697135" y="638790"/>
                  </a:lnTo>
                  <a:lnTo>
                    <a:pt x="3661638" y="667368"/>
                  </a:lnTo>
                  <a:lnTo>
                    <a:pt x="3626459" y="696412"/>
                  </a:lnTo>
                  <a:lnTo>
                    <a:pt x="3591593" y="725911"/>
                  </a:lnTo>
                  <a:lnTo>
                    <a:pt x="3557032" y="755858"/>
                  </a:lnTo>
                  <a:lnTo>
                    <a:pt x="3522771" y="786242"/>
                  </a:lnTo>
                  <a:lnTo>
                    <a:pt x="3488803" y="817053"/>
                  </a:lnTo>
                  <a:lnTo>
                    <a:pt x="3455121" y="848283"/>
                  </a:lnTo>
                  <a:lnTo>
                    <a:pt x="3421718" y="879922"/>
                  </a:lnTo>
                  <a:lnTo>
                    <a:pt x="3388589" y="911959"/>
                  </a:lnTo>
                  <a:lnTo>
                    <a:pt x="3355726" y="944386"/>
                  </a:lnTo>
                  <a:lnTo>
                    <a:pt x="3323124" y="977194"/>
                  </a:lnTo>
                  <a:lnTo>
                    <a:pt x="3290775" y="1010372"/>
                  </a:lnTo>
                  <a:lnTo>
                    <a:pt x="3258674" y="1043911"/>
                  </a:lnTo>
                  <a:lnTo>
                    <a:pt x="3226813" y="1077802"/>
                  </a:lnTo>
                  <a:lnTo>
                    <a:pt x="3195186" y="1112035"/>
                  </a:lnTo>
                  <a:lnTo>
                    <a:pt x="3163788" y="1146601"/>
                  </a:lnTo>
                  <a:lnTo>
                    <a:pt x="3132610" y="1181490"/>
                  </a:lnTo>
                  <a:lnTo>
                    <a:pt x="3101647" y="1216692"/>
                  </a:lnTo>
                  <a:lnTo>
                    <a:pt x="3070892" y="1252199"/>
                  </a:lnTo>
                  <a:lnTo>
                    <a:pt x="3040339" y="1288000"/>
                  </a:lnTo>
                  <a:lnTo>
                    <a:pt x="3009981" y="1324087"/>
                  </a:lnTo>
                  <a:lnTo>
                    <a:pt x="2979812" y="1360449"/>
                  </a:lnTo>
                  <a:lnTo>
                    <a:pt x="2949825" y="1397077"/>
                  </a:lnTo>
                  <a:lnTo>
                    <a:pt x="2920014" y="1433961"/>
                  </a:lnTo>
                  <a:lnTo>
                    <a:pt x="2890371" y="1471093"/>
                  </a:lnTo>
                  <a:lnTo>
                    <a:pt x="2860892" y="1508463"/>
                  </a:lnTo>
                  <a:lnTo>
                    <a:pt x="2831568" y="1546060"/>
                  </a:lnTo>
                  <a:lnTo>
                    <a:pt x="2802395" y="1583876"/>
                  </a:lnTo>
                  <a:lnTo>
                    <a:pt x="2773364" y="1621902"/>
                  </a:lnTo>
                  <a:lnTo>
                    <a:pt x="2744470" y="1660126"/>
                  </a:lnTo>
                  <a:lnTo>
                    <a:pt x="2715707" y="1698541"/>
                  </a:lnTo>
                  <a:lnTo>
                    <a:pt x="2687066" y="1737137"/>
                  </a:lnTo>
                  <a:lnTo>
                    <a:pt x="2658544" y="1775903"/>
                  </a:lnTo>
                  <a:lnTo>
                    <a:pt x="2630131" y="1814831"/>
                  </a:lnTo>
                  <a:lnTo>
                    <a:pt x="2601823" y="1853912"/>
                  </a:lnTo>
                  <a:lnTo>
                    <a:pt x="2573613" y="1893134"/>
                  </a:lnTo>
                  <a:lnTo>
                    <a:pt x="2545493" y="1932490"/>
                  </a:lnTo>
                  <a:lnTo>
                    <a:pt x="2517458" y="1971969"/>
                  </a:lnTo>
                  <a:lnTo>
                    <a:pt x="2489502" y="2011563"/>
                  </a:lnTo>
                  <a:lnTo>
                    <a:pt x="2461617" y="2051261"/>
                  </a:lnTo>
                  <a:lnTo>
                    <a:pt x="2433797" y="2091054"/>
                  </a:lnTo>
                  <a:lnTo>
                    <a:pt x="2406036" y="2130932"/>
                  </a:lnTo>
                  <a:lnTo>
                    <a:pt x="2378326" y="2170887"/>
                  </a:lnTo>
                  <a:lnTo>
                    <a:pt x="2350663" y="2210908"/>
                  </a:lnTo>
                  <a:lnTo>
                    <a:pt x="2323039" y="2250986"/>
                  </a:lnTo>
                  <a:lnTo>
                    <a:pt x="2295447" y="2291111"/>
                  </a:lnTo>
                  <a:lnTo>
                    <a:pt x="2267881" y="2331275"/>
                  </a:lnTo>
                  <a:lnTo>
                    <a:pt x="2240335" y="2371467"/>
                  </a:lnTo>
                  <a:lnTo>
                    <a:pt x="2212802" y="2411678"/>
                  </a:lnTo>
                  <a:lnTo>
                    <a:pt x="2185275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3"/>
                  </a:lnTo>
                  <a:lnTo>
                    <a:pt x="2019888" y="2692891"/>
                  </a:lnTo>
                  <a:lnTo>
                    <a:pt x="1992224" y="2732913"/>
                  </a:lnTo>
                  <a:lnTo>
                    <a:pt x="1964515" y="2772867"/>
                  </a:lnTo>
                  <a:lnTo>
                    <a:pt x="1936754" y="2812746"/>
                  </a:lnTo>
                  <a:lnTo>
                    <a:pt x="1908934" y="2852539"/>
                  </a:lnTo>
                  <a:lnTo>
                    <a:pt x="1881049" y="2892237"/>
                  </a:lnTo>
                  <a:lnTo>
                    <a:pt x="1853093" y="2931831"/>
                  </a:lnTo>
                  <a:lnTo>
                    <a:pt x="1825058" y="2971311"/>
                  </a:lnTo>
                  <a:lnTo>
                    <a:pt x="1796939" y="3010667"/>
                  </a:lnTo>
                  <a:lnTo>
                    <a:pt x="1768728" y="3049890"/>
                  </a:lnTo>
                  <a:lnTo>
                    <a:pt x="1740420" y="3088970"/>
                  </a:lnTo>
                  <a:lnTo>
                    <a:pt x="1712008" y="3127898"/>
                  </a:lnTo>
                  <a:lnTo>
                    <a:pt x="1683485" y="3166665"/>
                  </a:lnTo>
                  <a:lnTo>
                    <a:pt x="1654845" y="3205261"/>
                  </a:lnTo>
                  <a:lnTo>
                    <a:pt x="1626081" y="3243676"/>
                  </a:lnTo>
                  <a:lnTo>
                    <a:pt x="1597188" y="3281901"/>
                  </a:lnTo>
                  <a:lnTo>
                    <a:pt x="1568157" y="3319926"/>
                  </a:lnTo>
                  <a:lnTo>
                    <a:pt x="1538984" y="3357742"/>
                  </a:lnTo>
                  <a:lnTo>
                    <a:pt x="1509661" y="3395340"/>
                  </a:lnTo>
                  <a:lnTo>
                    <a:pt x="1480181" y="3432709"/>
                  </a:lnTo>
                  <a:lnTo>
                    <a:pt x="1450539" y="3469841"/>
                  </a:lnTo>
                  <a:lnTo>
                    <a:pt x="1420728" y="3506726"/>
                  </a:lnTo>
                  <a:lnTo>
                    <a:pt x="1390742" y="3543354"/>
                  </a:lnTo>
                  <a:lnTo>
                    <a:pt x="1360573" y="3579716"/>
                  </a:lnTo>
                  <a:lnTo>
                    <a:pt x="1330215" y="3615803"/>
                  </a:lnTo>
                  <a:lnTo>
                    <a:pt x="1299662" y="3651604"/>
                  </a:lnTo>
                  <a:lnTo>
                    <a:pt x="1268908" y="3687111"/>
                  </a:lnTo>
                  <a:lnTo>
                    <a:pt x="1237946" y="3722314"/>
                  </a:lnTo>
                  <a:lnTo>
                    <a:pt x="1206768" y="3757202"/>
                  </a:lnTo>
                  <a:lnTo>
                    <a:pt x="1175370" y="3791768"/>
                  </a:lnTo>
                  <a:lnTo>
                    <a:pt x="1143744" y="3826001"/>
                  </a:lnTo>
                  <a:lnTo>
                    <a:pt x="1111884" y="3859892"/>
                  </a:lnTo>
                  <a:lnTo>
                    <a:pt x="1079783" y="3893432"/>
                  </a:lnTo>
                  <a:lnTo>
                    <a:pt x="1047435" y="3926610"/>
                  </a:lnTo>
                  <a:lnTo>
                    <a:pt x="1014833" y="3959417"/>
                  </a:lnTo>
                  <a:lnTo>
                    <a:pt x="981971" y="3991844"/>
                  </a:lnTo>
                  <a:lnTo>
                    <a:pt x="948842" y="4023882"/>
                  </a:lnTo>
                  <a:lnTo>
                    <a:pt x="915441" y="4055520"/>
                  </a:lnTo>
                  <a:lnTo>
                    <a:pt x="881759" y="4086750"/>
                  </a:lnTo>
                  <a:lnTo>
                    <a:pt x="847791" y="4117562"/>
                  </a:lnTo>
                  <a:lnTo>
                    <a:pt x="813531" y="4147946"/>
                  </a:lnTo>
                  <a:lnTo>
                    <a:pt x="778971" y="4177892"/>
                  </a:lnTo>
                  <a:lnTo>
                    <a:pt x="744106" y="4207392"/>
                  </a:lnTo>
                  <a:lnTo>
                    <a:pt x="708929" y="4236436"/>
                  </a:lnTo>
                  <a:lnTo>
                    <a:pt x="673432" y="4265014"/>
                  </a:lnTo>
                  <a:lnTo>
                    <a:pt x="637611" y="4293117"/>
                  </a:lnTo>
                  <a:lnTo>
                    <a:pt x="601458" y="4320735"/>
                  </a:lnTo>
                  <a:lnTo>
                    <a:pt x="564967" y="4347859"/>
                  </a:lnTo>
                  <a:lnTo>
                    <a:pt x="528130" y="4374479"/>
                  </a:lnTo>
                  <a:lnTo>
                    <a:pt x="490943" y="4400586"/>
                  </a:lnTo>
                  <a:lnTo>
                    <a:pt x="453398" y="4426170"/>
                  </a:lnTo>
                  <a:lnTo>
                    <a:pt x="415489" y="4451222"/>
                  </a:lnTo>
                  <a:lnTo>
                    <a:pt x="377209" y="4475732"/>
                  </a:lnTo>
                  <a:lnTo>
                    <a:pt x="338552" y="4499691"/>
                  </a:lnTo>
                  <a:lnTo>
                    <a:pt x="299511" y="4523089"/>
                  </a:lnTo>
                  <a:lnTo>
                    <a:pt x="260080" y="4545917"/>
                  </a:lnTo>
                  <a:lnTo>
                    <a:pt x="220252" y="4568165"/>
                  </a:lnTo>
                  <a:lnTo>
                    <a:pt x="180021" y="4589824"/>
                  </a:lnTo>
                  <a:lnTo>
                    <a:pt x="139380" y="4610884"/>
                  </a:lnTo>
                  <a:lnTo>
                    <a:pt x="98323" y="4631335"/>
                  </a:lnTo>
                  <a:lnTo>
                    <a:pt x="56844" y="4651169"/>
                  </a:lnTo>
                  <a:lnTo>
                    <a:pt x="14935" y="4670376"/>
                  </a:lnTo>
                  <a:lnTo>
                    <a:pt x="0" y="4676926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31107" y="3850081"/>
            <a:ext cx="7545705" cy="439547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35"/>
              </a:spcBef>
            </a:pPr>
            <a:r>
              <a:rPr sz="4050" dirty="0">
                <a:solidFill>
                  <a:srgbClr val="332C2C"/>
                </a:solidFill>
                <a:latin typeface="Garamond"/>
                <a:cs typeface="Garamond"/>
              </a:rPr>
              <a:t>The</a:t>
            </a:r>
            <a:r>
              <a:rPr sz="4050" spc="-2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75" dirty="0">
                <a:solidFill>
                  <a:srgbClr val="332C2C"/>
                </a:solidFill>
                <a:latin typeface="Garamond"/>
                <a:cs typeface="Garamond"/>
              </a:rPr>
              <a:t>concept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-60" dirty="0">
                <a:solidFill>
                  <a:srgbClr val="332C2C"/>
                </a:solidFill>
                <a:latin typeface="Garamond"/>
                <a:cs typeface="Garamond"/>
              </a:rPr>
              <a:t>of</a:t>
            </a:r>
            <a:r>
              <a:rPr sz="4050" spc="-21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spc="-60" dirty="0">
                <a:solidFill>
                  <a:srgbClr val="332C2C"/>
                </a:solidFill>
                <a:latin typeface="Garamond"/>
                <a:cs typeface="Garamond"/>
              </a:rPr>
              <a:t>scope</a:t>
            </a:r>
            <a:r>
              <a:rPr sz="4050" b="1" spc="-2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85" dirty="0">
                <a:solidFill>
                  <a:srgbClr val="332C2C"/>
                </a:solidFill>
                <a:latin typeface="Garamond"/>
                <a:cs typeface="Garamond"/>
              </a:rPr>
              <a:t>in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-135" dirty="0">
                <a:solidFill>
                  <a:srgbClr val="332C2C"/>
                </a:solidFill>
                <a:latin typeface="Garamond"/>
                <a:cs typeface="Garamond"/>
              </a:rPr>
              <a:t>R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05" dirty="0">
                <a:solidFill>
                  <a:srgbClr val="332C2C"/>
                </a:solidFill>
                <a:latin typeface="Garamond"/>
                <a:cs typeface="Garamond"/>
              </a:rPr>
              <a:t>defines </a:t>
            </a:r>
            <a:r>
              <a:rPr sz="4050" spc="150" dirty="0">
                <a:solidFill>
                  <a:srgbClr val="332C2C"/>
                </a:solidFill>
                <a:latin typeface="Garamond"/>
                <a:cs typeface="Garamond"/>
              </a:rPr>
              <a:t>the</a:t>
            </a:r>
            <a:r>
              <a:rPr sz="4050" spc="-2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55" dirty="0">
                <a:solidFill>
                  <a:srgbClr val="332C2C"/>
                </a:solidFill>
                <a:latin typeface="Garamond"/>
                <a:cs typeface="Garamond"/>
              </a:rPr>
              <a:t>visibility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90" dirty="0">
                <a:solidFill>
                  <a:srgbClr val="332C2C"/>
                </a:solidFill>
                <a:latin typeface="Garamond"/>
                <a:cs typeface="Garamond"/>
              </a:rPr>
              <a:t>and</a:t>
            </a:r>
            <a:r>
              <a:rPr sz="4050" spc="-2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30" dirty="0">
                <a:solidFill>
                  <a:srgbClr val="332C2C"/>
                </a:solidFill>
                <a:latin typeface="Garamond"/>
                <a:cs typeface="Garamond"/>
              </a:rPr>
              <a:t>lifetime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-25" dirty="0">
                <a:solidFill>
                  <a:srgbClr val="332C2C"/>
                </a:solidFill>
                <a:latin typeface="Garamond"/>
                <a:cs typeface="Garamond"/>
              </a:rPr>
              <a:t>of </a:t>
            </a:r>
            <a:r>
              <a:rPr sz="4050" spc="135" dirty="0">
                <a:solidFill>
                  <a:srgbClr val="332C2C"/>
                </a:solidFill>
                <a:latin typeface="Garamond"/>
                <a:cs typeface="Garamond"/>
              </a:rPr>
              <a:t>variables.</a:t>
            </a:r>
            <a:r>
              <a:rPr sz="4050" spc="-24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85" dirty="0">
                <a:solidFill>
                  <a:srgbClr val="332C2C"/>
                </a:solidFill>
                <a:latin typeface="Garamond"/>
                <a:cs typeface="Garamond"/>
              </a:rPr>
              <a:t>There</a:t>
            </a:r>
            <a:r>
              <a:rPr sz="4050" spc="-23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204" dirty="0">
                <a:solidFill>
                  <a:srgbClr val="332C2C"/>
                </a:solidFill>
                <a:latin typeface="Garamond"/>
                <a:cs typeface="Garamond"/>
              </a:rPr>
              <a:t>are</a:t>
            </a:r>
            <a:r>
              <a:rPr sz="4050" spc="-24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10" dirty="0">
                <a:solidFill>
                  <a:srgbClr val="332C2C"/>
                </a:solidFill>
                <a:latin typeface="Garamond"/>
                <a:cs typeface="Garamond"/>
              </a:rPr>
              <a:t>different</a:t>
            </a:r>
            <a:r>
              <a:rPr sz="4050" spc="-23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30" dirty="0">
                <a:solidFill>
                  <a:srgbClr val="332C2C"/>
                </a:solidFill>
                <a:latin typeface="Garamond"/>
                <a:cs typeface="Garamond"/>
              </a:rPr>
              <a:t>types </a:t>
            </a:r>
            <a:r>
              <a:rPr sz="4050" spc="-65" dirty="0">
                <a:solidFill>
                  <a:srgbClr val="332C2C"/>
                </a:solidFill>
                <a:latin typeface="Garamond"/>
                <a:cs typeface="Garamond"/>
              </a:rPr>
              <a:t>of</a:t>
            </a:r>
            <a:r>
              <a:rPr sz="4050" spc="-2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65" dirty="0">
                <a:solidFill>
                  <a:srgbClr val="332C2C"/>
                </a:solidFill>
                <a:latin typeface="Garamond"/>
                <a:cs typeface="Garamond"/>
              </a:rPr>
              <a:t>scope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40" dirty="0">
                <a:solidFill>
                  <a:srgbClr val="332C2C"/>
                </a:solidFill>
                <a:latin typeface="Garamond"/>
                <a:cs typeface="Garamond"/>
              </a:rPr>
              <a:t>such</a:t>
            </a:r>
            <a:r>
              <a:rPr sz="4050" spc="-2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90" dirty="0">
                <a:solidFill>
                  <a:srgbClr val="332C2C"/>
                </a:solidFill>
                <a:latin typeface="Garamond"/>
                <a:cs typeface="Garamond"/>
              </a:rPr>
              <a:t>as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spc="-20" dirty="0">
                <a:solidFill>
                  <a:srgbClr val="332C2C"/>
                </a:solidFill>
                <a:latin typeface="Garamond"/>
                <a:cs typeface="Garamond"/>
              </a:rPr>
              <a:t>global</a:t>
            </a:r>
            <a:r>
              <a:rPr sz="4050" spc="-20" dirty="0">
                <a:solidFill>
                  <a:srgbClr val="332C2C"/>
                </a:solidFill>
                <a:latin typeface="Garamond"/>
                <a:cs typeface="Garamond"/>
              </a:rPr>
              <a:t>,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b="1" dirty="0">
                <a:solidFill>
                  <a:srgbClr val="332C2C"/>
                </a:solidFill>
                <a:latin typeface="Garamond"/>
                <a:cs typeface="Garamond"/>
              </a:rPr>
              <a:t>local</a:t>
            </a:r>
            <a:r>
              <a:rPr sz="4050" spc="-70" dirty="0">
                <a:solidFill>
                  <a:srgbClr val="332C2C"/>
                </a:solidFill>
                <a:latin typeface="Garamond"/>
                <a:cs typeface="Garamond"/>
              </a:rPr>
              <a:t>.</a:t>
            </a:r>
            <a:r>
              <a:rPr sz="4050" spc="-15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dirty="0">
                <a:solidFill>
                  <a:srgbClr val="332C2C"/>
                </a:solidFill>
                <a:latin typeface="Garamond"/>
                <a:cs typeface="Garamond"/>
              </a:rPr>
              <a:t>Knowing</a:t>
            </a:r>
            <a:r>
              <a:rPr sz="4050" spc="-15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dirty="0">
                <a:solidFill>
                  <a:srgbClr val="332C2C"/>
                </a:solidFill>
                <a:latin typeface="Garamond"/>
                <a:cs typeface="Garamond"/>
              </a:rPr>
              <a:t>how</a:t>
            </a:r>
            <a:r>
              <a:rPr sz="4050" spc="-15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55" dirty="0">
                <a:solidFill>
                  <a:srgbClr val="332C2C"/>
                </a:solidFill>
                <a:latin typeface="Garamond"/>
                <a:cs typeface="Garamond"/>
              </a:rPr>
              <a:t>scope </a:t>
            </a:r>
            <a:r>
              <a:rPr sz="4050" spc="75" dirty="0">
                <a:solidFill>
                  <a:srgbClr val="332C2C"/>
                </a:solidFill>
                <a:latin typeface="Garamond"/>
                <a:cs typeface="Garamond"/>
              </a:rPr>
              <a:t>works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65" dirty="0">
                <a:solidFill>
                  <a:srgbClr val="332C2C"/>
                </a:solidFill>
                <a:latin typeface="Garamond"/>
                <a:cs typeface="Garamond"/>
              </a:rPr>
              <a:t>is</a:t>
            </a:r>
            <a:r>
              <a:rPr sz="4050" spc="-21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50" dirty="0">
                <a:solidFill>
                  <a:srgbClr val="332C2C"/>
                </a:solidFill>
                <a:latin typeface="Garamond"/>
                <a:cs typeface="Garamond"/>
              </a:rPr>
              <a:t>vital</a:t>
            </a:r>
            <a:r>
              <a:rPr sz="4050" spc="-21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dirty="0">
                <a:solidFill>
                  <a:srgbClr val="332C2C"/>
                </a:solidFill>
                <a:latin typeface="Garamond"/>
                <a:cs typeface="Garamond"/>
              </a:rPr>
              <a:t>for</a:t>
            </a:r>
            <a:r>
              <a:rPr sz="4050" spc="-22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70" dirty="0">
                <a:solidFill>
                  <a:srgbClr val="332C2C"/>
                </a:solidFill>
                <a:latin typeface="Garamond"/>
                <a:cs typeface="Garamond"/>
              </a:rPr>
              <a:t>managing</a:t>
            </a:r>
            <a:r>
              <a:rPr sz="4050" spc="-21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80" dirty="0">
                <a:solidFill>
                  <a:srgbClr val="332C2C"/>
                </a:solidFill>
                <a:latin typeface="Garamond"/>
                <a:cs typeface="Garamond"/>
              </a:rPr>
              <a:t>data </a:t>
            </a:r>
            <a:r>
              <a:rPr sz="4050" spc="190" dirty="0">
                <a:solidFill>
                  <a:srgbClr val="332C2C"/>
                </a:solidFill>
                <a:latin typeface="Garamond"/>
                <a:cs typeface="Garamond"/>
              </a:rPr>
              <a:t>and</a:t>
            </a:r>
            <a:r>
              <a:rPr sz="4050" spc="-229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25" dirty="0">
                <a:solidFill>
                  <a:srgbClr val="332C2C"/>
                </a:solidFill>
                <a:latin typeface="Garamond"/>
                <a:cs typeface="Garamond"/>
              </a:rPr>
              <a:t>avoiding</a:t>
            </a:r>
            <a:r>
              <a:rPr sz="4050" spc="-229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95" dirty="0">
                <a:solidFill>
                  <a:srgbClr val="332C2C"/>
                </a:solidFill>
                <a:latin typeface="Garamond"/>
                <a:cs typeface="Garamond"/>
              </a:rPr>
              <a:t>conﬂicts</a:t>
            </a:r>
            <a:r>
              <a:rPr sz="4050" spc="-229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85" dirty="0">
                <a:solidFill>
                  <a:srgbClr val="332C2C"/>
                </a:solidFill>
                <a:latin typeface="Garamond"/>
                <a:cs typeface="Garamond"/>
              </a:rPr>
              <a:t>in</a:t>
            </a:r>
            <a:r>
              <a:rPr sz="4050" spc="-229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155" dirty="0">
                <a:solidFill>
                  <a:srgbClr val="332C2C"/>
                </a:solidFill>
                <a:latin typeface="Garamond"/>
                <a:cs typeface="Garamond"/>
              </a:rPr>
              <a:t>your</a:t>
            </a:r>
            <a:r>
              <a:rPr sz="4050" spc="-22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4050" spc="-10" dirty="0">
                <a:solidFill>
                  <a:srgbClr val="332C2C"/>
                </a:solidFill>
                <a:latin typeface="Garamond"/>
                <a:cs typeface="Garamond"/>
              </a:rPr>
              <a:t>code.</a:t>
            </a:r>
            <a:endParaRPr sz="4050" dirty="0">
              <a:latin typeface="Garamond"/>
              <a:cs typeface="Garamon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05666" y="1038631"/>
            <a:ext cx="4573270" cy="178562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 marR="5080">
              <a:lnSpc>
                <a:spcPts val="6300"/>
              </a:lnSpc>
              <a:spcBef>
                <a:spcPts val="1360"/>
              </a:spcBef>
            </a:pPr>
            <a:r>
              <a:rPr sz="6300" b="0" spc="130" dirty="0">
                <a:solidFill>
                  <a:srgbClr val="332C2C"/>
                </a:solidFill>
                <a:latin typeface="Garamond"/>
                <a:cs typeface="Garamond"/>
              </a:rPr>
              <a:t>Scope</a:t>
            </a:r>
            <a:r>
              <a:rPr sz="6300" b="0" spc="-375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6300" b="0" spc="300" dirty="0">
                <a:solidFill>
                  <a:srgbClr val="332C2C"/>
                </a:solidFill>
                <a:latin typeface="Garamond"/>
                <a:cs typeface="Garamond"/>
              </a:rPr>
              <a:t>in</a:t>
            </a:r>
            <a:r>
              <a:rPr sz="6300" b="0" spc="-370" dirty="0">
                <a:solidFill>
                  <a:srgbClr val="332C2C"/>
                </a:solidFill>
                <a:latin typeface="Garamond"/>
                <a:cs typeface="Garamond"/>
              </a:rPr>
              <a:t> </a:t>
            </a:r>
            <a:r>
              <a:rPr sz="6300" b="0" spc="-50" dirty="0">
                <a:solidFill>
                  <a:srgbClr val="332C2C"/>
                </a:solidFill>
                <a:latin typeface="Garamond"/>
                <a:cs typeface="Garamond"/>
              </a:rPr>
              <a:t>R </a:t>
            </a:r>
            <a:r>
              <a:rPr sz="6300" b="0" spc="170" dirty="0">
                <a:solidFill>
                  <a:srgbClr val="332C2C"/>
                </a:solidFill>
                <a:latin typeface="Garamond"/>
                <a:cs typeface="Garamond"/>
              </a:rPr>
              <a:t>Programming</a:t>
            </a:r>
            <a:endParaRPr sz="6300" dirty="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2909" y="3501339"/>
            <a:ext cx="7960359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  <a:tabLst>
                <a:tab pos="699770" algn="l"/>
                <a:tab pos="2736850" algn="l"/>
                <a:tab pos="3804285" algn="l"/>
                <a:tab pos="5807710" algn="l"/>
                <a:tab pos="7505700" algn="l"/>
              </a:tabLst>
            </a:pPr>
            <a:r>
              <a:rPr sz="4000" dirty="0">
                <a:latin typeface="Garamond"/>
                <a:cs typeface="Garamond"/>
              </a:rPr>
              <a:t>R</a:t>
            </a:r>
            <a:r>
              <a:rPr sz="4000" spc="395" dirty="0">
                <a:latin typeface="Garamond"/>
                <a:cs typeface="Garamond"/>
              </a:rPr>
              <a:t> </a:t>
            </a:r>
            <a:r>
              <a:rPr sz="4000" spc="140" dirty="0">
                <a:latin typeface="Garamond"/>
                <a:cs typeface="Garamond"/>
              </a:rPr>
              <a:t>programming</a:t>
            </a:r>
            <a:r>
              <a:rPr sz="4000" spc="40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employs</a:t>
            </a:r>
            <a:r>
              <a:rPr sz="4000" spc="400" dirty="0">
                <a:latin typeface="Garamond"/>
                <a:cs typeface="Garamond"/>
              </a:rPr>
              <a:t> </a:t>
            </a:r>
            <a:r>
              <a:rPr sz="4000" spc="95" dirty="0">
                <a:latin typeface="Garamond"/>
                <a:cs typeface="Garamond"/>
              </a:rPr>
              <a:t>expressions </a:t>
            </a:r>
            <a:r>
              <a:rPr sz="4000" spc="-25" dirty="0">
                <a:latin typeface="Garamond"/>
                <a:cs typeface="Garamond"/>
              </a:rPr>
              <a:t>to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50" dirty="0">
                <a:latin typeface="Garamond"/>
                <a:cs typeface="Garamond"/>
              </a:rPr>
              <a:t>evaluate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65" dirty="0">
                <a:latin typeface="Garamond"/>
                <a:cs typeface="Garamond"/>
              </a:rPr>
              <a:t>and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10" dirty="0">
                <a:latin typeface="Garamond"/>
                <a:cs typeface="Garamond"/>
              </a:rPr>
              <a:t>produce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00" dirty="0">
                <a:latin typeface="Garamond"/>
                <a:cs typeface="Garamond"/>
              </a:rPr>
              <a:t>values,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50" dirty="0">
                <a:latin typeface="Garamond"/>
                <a:cs typeface="Garamond"/>
              </a:rPr>
              <a:t>as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909" y="4730064"/>
            <a:ext cx="449135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  <a:tabLst>
                <a:tab pos="1257935" algn="l"/>
                <a:tab pos="1560830" algn="l"/>
                <a:tab pos="2081530" algn="l"/>
              </a:tabLst>
            </a:pPr>
            <a:r>
              <a:rPr sz="4000" spc="125" dirty="0">
                <a:latin typeface="Garamond"/>
                <a:cs typeface="Garamond"/>
              </a:rPr>
              <a:t>well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50" dirty="0">
                <a:latin typeface="Garamond"/>
                <a:cs typeface="Garamond"/>
              </a:rPr>
              <a:t>as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35" dirty="0">
                <a:latin typeface="Garamond"/>
                <a:cs typeface="Garamond"/>
              </a:rPr>
              <a:t>assignment </a:t>
            </a:r>
            <a:r>
              <a:rPr sz="4000" spc="95" dirty="0">
                <a:latin typeface="Garamond"/>
                <a:cs typeface="Garamond"/>
              </a:rPr>
              <a:t>store</a:t>
            </a:r>
            <a:r>
              <a:rPr sz="4000" dirty="0">
                <a:latin typeface="Garamond"/>
                <a:cs typeface="Garamond"/>
              </a:rPr>
              <a:t>		</a:t>
            </a:r>
            <a:r>
              <a:rPr sz="4000" spc="120" dirty="0">
                <a:latin typeface="Garamond"/>
                <a:cs typeface="Garamond"/>
              </a:rPr>
              <a:t>these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1293" y="4730064"/>
            <a:ext cx="3111500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60020" marR="5080" indent="-147955">
              <a:lnSpc>
                <a:spcPct val="100000"/>
              </a:lnSpc>
              <a:spcBef>
                <a:spcPts val="130"/>
              </a:spcBef>
              <a:tabLst>
                <a:tab pos="1090295" algn="l"/>
                <a:tab pos="2679065" algn="l"/>
              </a:tabLst>
            </a:pPr>
            <a:r>
              <a:rPr sz="4000" spc="125" dirty="0">
                <a:latin typeface="Garamond"/>
                <a:cs typeface="Garamond"/>
              </a:rPr>
              <a:t>statements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-25" dirty="0">
                <a:latin typeface="Garamond"/>
                <a:cs typeface="Garamond"/>
              </a:rPr>
              <a:t>to </a:t>
            </a:r>
            <a:r>
              <a:rPr sz="4000" spc="175" dirty="0">
                <a:latin typeface="Garamond"/>
                <a:cs typeface="Garamond"/>
              </a:rPr>
              <a:t>in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20" dirty="0">
                <a:latin typeface="Garamond"/>
                <a:cs typeface="Garamond"/>
              </a:rPr>
              <a:t>variables.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909" y="5958789"/>
            <a:ext cx="315912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105" dirty="0">
                <a:latin typeface="Garamond"/>
                <a:cs typeface="Garamond"/>
              </a:rPr>
              <a:t>Understanding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4807" y="5339664"/>
            <a:ext cx="4798060" cy="12592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140" dirty="0">
                <a:latin typeface="Garamond"/>
                <a:cs typeface="Garamond"/>
              </a:rPr>
              <a:t>values</a:t>
            </a:r>
            <a:endParaRPr sz="4000">
              <a:latin typeface="Garamond"/>
              <a:cs typeface="Garamond"/>
            </a:endParaRPr>
          </a:p>
          <a:p>
            <a:pPr marL="483234">
              <a:lnSpc>
                <a:spcPct val="100000"/>
              </a:lnSpc>
              <a:spcBef>
                <a:spcPts val="75"/>
              </a:spcBef>
              <a:tabLst>
                <a:tab pos="2094864" algn="l"/>
                <a:tab pos="4439285" algn="l"/>
              </a:tabLst>
            </a:pPr>
            <a:r>
              <a:rPr sz="4000" spc="130" dirty="0">
                <a:latin typeface="Garamond"/>
                <a:cs typeface="Garamond"/>
              </a:rPr>
              <a:t>these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75" dirty="0">
                <a:latin typeface="Garamond"/>
                <a:cs typeface="Garamond"/>
              </a:rPr>
              <a:t>concepts</a:t>
            </a:r>
            <a:r>
              <a:rPr sz="4000" dirty="0">
                <a:latin typeface="Garamond"/>
                <a:cs typeface="Garamond"/>
              </a:rPr>
              <a:t>	</a:t>
            </a:r>
            <a:r>
              <a:rPr sz="4000" spc="135" dirty="0">
                <a:latin typeface="Garamond"/>
                <a:cs typeface="Garamond"/>
              </a:rPr>
              <a:t>is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909" y="6568389"/>
            <a:ext cx="722249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175" dirty="0">
                <a:latin typeface="Garamond"/>
                <a:cs typeface="Garamond"/>
              </a:rPr>
              <a:t>crucial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for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145" dirty="0">
                <a:latin typeface="Garamond"/>
                <a:cs typeface="Garamond"/>
              </a:rPr>
              <a:t>writing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60" dirty="0">
                <a:latin typeface="Garamond"/>
                <a:cs typeface="Garamond"/>
              </a:rPr>
              <a:t>effective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-100" dirty="0">
                <a:latin typeface="Garamond"/>
                <a:cs typeface="Garamond"/>
              </a:rPr>
              <a:t>R</a:t>
            </a:r>
            <a:r>
              <a:rPr sz="4000" spc="-215" dirty="0">
                <a:latin typeface="Garamond"/>
                <a:cs typeface="Garamond"/>
              </a:rPr>
              <a:t> </a:t>
            </a:r>
            <a:r>
              <a:rPr sz="4000" spc="-10" dirty="0">
                <a:latin typeface="Garamond"/>
                <a:cs typeface="Garamond"/>
              </a:rPr>
              <a:t>code.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59304" y="954874"/>
            <a:ext cx="6174740" cy="21361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90805">
              <a:lnSpc>
                <a:spcPct val="100499"/>
              </a:lnSpc>
              <a:spcBef>
                <a:spcPts val="70"/>
              </a:spcBef>
            </a:pPr>
            <a:r>
              <a:rPr spc="-120" dirty="0"/>
              <a:t>Expressions</a:t>
            </a:r>
            <a:r>
              <a:rPr spc="-345" dirty="0"/>
              <a:t> </a:t>
            </a:r>
            <a:r>
              <a:rPr spc="-25" dirty="0"/>
              <a:t>and </a:t>
            </a:r>
            <a:r>
              <a:rPr spc="-80" dirty="0"/>
              <a:t>assignments</a:t>
            </a:r>
            <a:r>
              <a:rPr spc="-375" dirty="0"/>
              <a:t> </a:t>
            </a:r>
            <a:r>
              <a:rPr spc="-10" dirty="0"/>
              <a:t>in</a:t>
            </a:r>
            <a:r>
              <a:rPr spc="-370" dirty="0"/>
              <a:t> </a:t>
            </a:r>
            <a:r>
              <a:rPr spc="-725" dirty="0"/>
              <a:t>R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8823" y="3427843"/>
            <a:ext cx="7686674" cy="57530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94360" marR="5080" indent="-582295">
              <a:lnSpc>
                <a:spcPts val="8630"/>
              </a:lnSpc>
              <a:spcBef>
                <a:spcPts val="204"/>
              </a:spcBef>
            </a:pPr>
            <a:r>
              <a:rPr sz="7200" spc="-50" dirty="0"/>
              <a:t>Understanding </a:t>
            </a:r>
            <a:r>
              <a:rPr sz="7200" spc="-30" dirty="0"/>
              <a:t>Expressions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570707" y="3354870"/>
            <a:ext cx="9170035" cy="3097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sz="4000" dirty="0">
                <a:latin typeface="Garamond"/>
                <a:cs typeface="Garamond"/>
              </a:rPr>
              <a:t>In</a:t>
            </a:r>
            <a:r>
              <a:rPr sz="4000" spc="35" dirty="0">
                <a:latin typeface="Garamond"/>
                <a:cs typeface="Garamond"/>
              </a:rPr>
              <a:t>  </a:t>
            </a:r>
            <a:r>
              <a:rPr sz="4000" dirty="0">
                <a:latin typeface="Garamond"/>
                <a:cs typeface="Garamond"/>
              </a:rPr>
              <a:t>R,</a:t>
            </a:r>
            <a:r>
              <a:rPr sz="4000" spc="40" dirty="0">
                <a:latin typeface="Garamond"/>
                <a:cs typeface="Garamond"/>
              </a:rPr>
              <a:t>  </a:t>
            </a:r>
            <a:r>
              <a:rPr sz="4000" spc="215" dirty="0">
                <a:latin typeface="Garamond"/>
                <a:cs typeface="Garamond"/>
              </a:rPr>
              <a:t>an</a:t>
            </a:r>
            <a:r>
              <a:rPr sz="4000" spc="35" dirty="0">
                <a:latin typeface="Garamond"/>
                <a:cs typeface="Garamond"/>
              </a:rPr>
              <a:t>  </a:t>
            </a:r>
            <a:r>
              <a:rPr sz="4000" spc="105" dirty="0">
                <a:latin typeface="Garamond"/>
                <a:cs typeface="Garamond"/>
              </a:rPr>
              <a:t>expression</a:t>
            </a:r>
            <a:r>
              <a:rPr sz="4000" spc="40" dirty="0">
                <a:latin typeface="Garamond"/>
                <a:cs typeface="Garamond"/>
              </a:rPr>
              <a:t>  </a:t>
            </a:r>
            <a:r>
              <a:rPr sz="4000" spc="160" dirty="0">
                <a:latin typeface="Garamond"/>
                <a:cs typeface="Garamond"/>
              </a:rPr>
              <a:t>is</a:t>
            </a:r>
            <a:r>
              <a:rPr sz="4000" spc="40" dirty="0">
                <a:latin typeface="Garamond"/>
                <a:cs typeface="Garamond"/>
              </a:rPr>
              <a:t>  </a:t>
            </a:r>
            <a:r>
              <a:rPr sz="4000" spc="260" dirty="0">
                <a:latin typeface="Garamond"/>
                <a:cs typeface="Garamond"/>
              </a:rPr>
              <a:t>a</a:t>
            </a:r>
            <a:r>
              <a:rPr sz="4000" spc="35" dirty="0">
                <a:latin typeface="Garamond"/>
                <a:cs typeface="Garamond"/>
              </a:rPr>
              <a:t>  </a:t>
            </a:r>
            <a:r>
              <a:rPr sz="4000" spc="125" dirty="0">
                <a:latin typeface="Garamond"/>
                <a:cs typeface="Garamond"/>
              </a:rPr>
              <a:t>combination</a:t>
            </a:r>
            <a:r>
              <a:rPr sz="4000" spc="40" dirty="0">
                <a:latin typeface="Garamond"/>
                <a:cs typeface="Garamond"/>
              </a:rPr>
              <a:t>  </a:t>
            </a:r>
            <a:r>
              <a:rPr sz="4000" spc="-25" dirty="0">
                <a:latin typeface="Garamond"/>
                <a:cs typeface="Garamond"/>
              </a:rPr>
              <a:t>of </a:t>
            </a:r>
            <a:r>
              <a:rPr sz="4000" spc="130" dirty="0">
                <a:latin typeface="Garamond"/>
                <a:cs typeface="Garamond"/>
              </a:rPr>
              <a:t>variables,</a:t>
            </a:r>
            <a:r>
              <a:rPr sz="4000" spc="355" dirty="0">
                <a:latin typeface="Garamond"/>
                <a:cs typeface="Garamond"/>
              </a:rPr>
              <a:t>  </a:t>
            </a:r>
            <a:r>
              <a:rPr sz="4000" spc="90" dirty="0">
                <a:latin typeface="Garamond"/>
                <a:cs typeface="Garamond"/>
              </a:rPr>
              <a:t>constants,</a:t>
            </a:r>
            <a:r>
              <a:rPr sz="4000" spc="355" dirty="0">
                <a:latin typeface="Garamond"/>
                <a:cs typeface="Garamond"/>
              </a:rPr>
              <a:t> 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355" dirty="0">
                <a:latin typeface="Garamond"/>
                <a:cs typeface="Garamond"/>
              </a:rPr>
              <a:t>  </a:t>
            </a:r>
            <a:r>
              <a:rPr sz="4000" spc="114" dirty="0">
                <a:latin typeface="Garamond"/>
                <a:cs typeface="Garamond"/>
              </a:rPr>
              <a:t>operators</a:t>
            </a:r>
            <a:r>
              <a:rPr sz="4000" spc="360" dirty="0">
                <a:latin typeface="Garamond"/>
                <a:cs typeface="Garamond"/>
              </a:rPr>
              <a:t>  </a:t>
            </a:r>
            <a:r>
              <a:rPr sz="4000" spc="150" dirty="0">
                <a:latin typeface="Garamond"/>
                <a:cs typeface="Garamond"/>
              </a:rPr>
              <a:t>that </a:t>
            </a:r>
            <a:r>
              <a:rPr sz="4000" spc="170" dirty="0">
                <a:latin typeface="Garamond"/>
                <a:cs typeface="Garamond"/>
              </a:rPr>
              <a:t>yields</a:t>
            </a:r>
            <a:r>
              <a:rPr sz="4000" spc="670" dirty="0">
                <a:latin typeface="Garamond"/>
                <a:cs typeface="Garamond"/>
              </a:rPr>
              <a:t> </a:t>
            </a:r>
            <a:r>
              <a:rPr sz="4000" spc="260" dirty="0">
                <a:latin typeface="Garamond"/>
                <a:cs typeface="Garamond"/>
              </a:rPr>
              <a:t>a</a:t>
            </a:r>
            <a:r>
              <a:rPr sz="4000" spc="670" dirty="0">
                <a:latin typeface="Garamond"/>
                <a:cs typeface="Garamond"/>
              </a:rPr>
              <a:t> </a:t>
            </a:r>
            <a:r>
              <a:rPr sz="4000" spc="114" dirty="0">
                <a:latin typeface="Garamond"/>
                <a:cs typeface="Garamond"/>
              </a:rPr>
              <a:t>value.</a:t>
            </a:r>
            <a:r>
              <a:rPr sz="4000" spc="670" dirty="0">
                <a:latin typeface="Garamond"/>
                <a:cs typeface="Garamond"/>
              </a:rPr>
              <a:t> </a:t>
            </a:r>
            <a:r>
              <a:rPr sz="4000" dirty="0">
                <a:latin typeface="Garamond"/>
                <a:cs typeface="Garamond"/>
              </a:rPr>
              <a:t>Expressions</a:t>
            </a:r>
            <a:r>
              <a:rPr sz="4000" spc="670" dirty="0">
                <a:latin typeface="Garamond"/>
                <a:cs typeface="Garamond"/>
              </a:rPr>
              <a:t> </a:t>
            </a:r>
            <a:r>
              <a:rPr sz="4000" spc="160" dirty="0">
                <a:latin typeface="Garamond"/>
                <a:cs typeface="Garamond"/>
              </a:rPr>
              <a:t>can</a:t>
            </a:r>
            <a:r>
              <a:rPr sz="4000" spc="670" dirty="0">
                <a:latin typeface="Garamond"/>
                <a:cs typeface="Garamond"/>
              </a:rPr>
              <a:t> </a:t>
            </a:r>
            <a:r>
              <a:rPr sz="4000" spc="125" dirty="0">
                <a:latin typeface="Garamond"/>
                <a:cs typeface="Garamond"/>
              </a:rPr>
              <a:t>be</a:t>
            </a:r>
            <a:r>
              <a:rPr sz="4000" spc="675" dirty="0">
                <a:latin typeface="Garamond"/>
                <a:cs typeface="Garamond"/>
              </a:rPr>
              <a:t> </a:t>
            </a:r>
            <a:r>
              <a:rPr sz="4000" spc="100" dirty="0">
                <a:latin typeface="Garamond"/>
                <a:cs typeface="Garamond"/>
              </a:rPr>
              <a:t>simple, </a:t>
            </a:r>
            <a:r>
              <a:rPr sz="4000" spc="165" dirty="0">
                <a:latin typeface="Garamond"/>
                <a:cs typeface="Garamond"/>
              </a:rPr>
              <a:t>like</a:t>
            </a:r>
            <a:r>
              <a:rPr sz="4000" spc="515" dirty="0">
                <a:latin typeface="Garamond"/>
                <a:cs typeface="Garamond"/>
              </a:rPr>
              <a:t>  </a:t>
            </a:r>
            <a:r>
              <a:rPr sz="4000" spc="160" dirty="0">
                <a:latin typeface="Garamond"/>
                <a:cs typeface="Garamond"/>
              </a:rPr>
              <a:t>arithmetic</a:t>
            </a:r>
            <a:r>
              <a:rPr sz="4000" spc="520" dirty="0">
                <a:latin typeface="Garamond"/>
                <a:cs typeface="Garamond"/>
              </a:rPr>
              <a:t>  </a:t>
            </a:r>
            <a:r>
              <a:rPr sz="4000" spc="100" dirty="0">
                <a:latin typeface="Garamond"/>
                <a:cs typeface="Garamond"/>
              </a:rPr>
              <a:t>operations,</a:t>
            </a:r>
            <a:r>
              <a:rPr sz="4000" spc="520" dirty="0">
                <a:latin typeface="Garamond"/>
                <a:cs typeface="Garamond"/>
              </a:rPr>
              <a:t>  </a:t>
            </a:r>
            <a:r>
              <a:rPr sz="4000" spc="85" dirty="0">
                <a:latin typeface="Garamond"/>
                <a:cs typeface="Garamond"/>
              </a:rPr>
              <a:t>or</a:t>
            </a:r>
            <a:r>
              <a:rPr sz="4000" spc="515" dirty="0">
                <a:latin typeface="Garamond"/>
                <a:cs typeface="Garamond"/>
              </a:rPr>
              <a:t>  </a:t>
            </a:r>
            <a:r>
              <a:rPr sz="4000" spc="-10" dirty="0">
                <a:latin typeface="Garamond"/>
                <a:cs typeface="Garamond"/>
              </a:rPr>
              <a:t>complex, </a:t>
            </a:r>
            <a:r>
              <a:rPr sz="4000" spc="105" dirty="0">
                <a:latin typeface="Garamond"/>
                <a:cs typeface="Garamond"/>
              </a:rPr>
              <a:t>involving</a:t>
            </a:r>
            <a:r>
              <a:rPr sz="4000" spc="-220" dirty="0">
                <a:latin typeface="Garamond"/>
                <a:cs typeface="Garamond"/>
              </a:rPr>
              <a:t> </a:t>
            </a:r>
            <a:r>
              <a:rPr sz="4000" spc="105" dirty="0">
                <a:latin typeface="Garamond"/>
                <a:cs typeface="Garamond"/>
              </a:rPr>
              <a:t>functions</a:t>
            </a:r>
            <a:r>
              <a:rPr sz="4000" spc="-220" dirty="0">
                <a:latin typeface="Garamond"/>
                <a:cs typeface="Garamond"/>
              </a:rPr>
              <a:t> </a:t>
            </a:r>
            <a:r>
              <a:rPr sz="4000" spc="190" dirty="0">
                <a:latin typeface="Garamond"/>
                <a:cs typeface="Garamond"/>
              </a:rPr>
              <a:t>and</a:t>
            </a:r>
            <a:r>
              <a:rPr sz="4000" spc="-220" dirty="0">
                <a:latin typeface="Garamond"/>
                <a:cs typeface="Garamond"/>
              </a:rPr>
              <a:t> </a:t>
            </a:r>
            <a:r>
              <a:rPr sz="4000" spc="95" dirty="0">
                <a:latin typeface="Garamond"/>
                <a:cs typeface="Garamond"/>
              </a:rPr>
              <a:t>control</a:t>
            </a:r>
            <a:r>
              <a:rPr sz="4000" spc="-220" dirty="0">
                <a:latin typeface="Garamond"/>
                <a:cs typeface="Garamond"/>
              </a:rPr>
              <a:t> </a:t>
            </a:r>
            <a:r>
              <a:rPr sz="4000" spc="-20" dirty="0">
                <a:latin typeface="Garamond"/>
                <a:cs typeface="Garamond"/>
              </a:rPr>
              <a:t>ﬂow.</a:t>
            </a:r>
            <a:endParaRPr sz="40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6800" y="3441471"/>
            <a:ext cx="8248649" cy="46386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</TotalTime>
  <Words>1666</Words>
  <Application>Microsoft Office PowerPoint</Application>
  <PresentationFormat>Custom</PresentationFormat>
  <Paragraphs>100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Century Gothic</vt:lpstr>
      <vt:lpstr>Garamond</vt:lpstr>
      <vt:lpstr>Office Theme</vt:lpstr>
      <vt:lpstr>Exploring R Programming: An In- Depth Overview of Language Structure, Data Types, and Scope</vt:lpstr>
      <vt:lpstr>Introduction to R Programming</vt:lpstr>
      <vt:lpstr>Language Structure of R</vt:lpstr>
      <vt:lpstr>Names and bindings in R</vt:lpstr>
      <vt:lpstr>Data Types in R</vt:lpstr>
      <vt:lpstr>Factor Data Type</vt:lpstr>
      <vt:lpstr>Scope in R Programming</vt:lpstr>
      <vt:lpstr>Expressions and assignments in R</vt:lpstr>
      <vt:lpstr>Understanding Expressions</vt:lpstr>
      <vt:lpstr>Assignment Statements</vt:lpstr>
      <vt:lpstr>Control Structures</vt:lpstr>
      <vt:lpstr>Object Oriented Programming in R R supports object-oriented programming through both S3 and S4 class systems, allowing for more structured and modular code. This ﬂexibility enhances code usability and maintainability in complex data analyses.</vt:lpstr>
      <vt:lpstr>Three main OOP systems</vt:lpstr>
      <vt:lpstr>Methods and Inheritance</vt:lpstr>
      <vt:lpstr>Usage of objects in R</vt:lpstr>
      <vt:lpstr>Advanced features of R</vt:lpstr>
      <vt:lpstr>Concurrency in R</vt:lpstr>
      <vt:lpstr>Exception Handling</vt:lpstr>
      <vt:lpstr>Example code of exception handling</vt:lpstr>
      <vt:lpstr>Event Handling</vt:lpstr>
      <vt:lpstr>Functional programming concepts R is built on functional programming principles, allowing functions to be treated as first-class objects. This enables higher-order functions, enabling users to pass functions as arguments and utilize closures for more expressive programming.</vt:lpstr>
      <vt:lpstr>Applications of R</vt:lpstr>
      <vt:lpstr>Conclusion</vt:lpstr>
      <vt:lpstr>Estimating the scale of natural calamities based on temperature reading</vt:lpstr>
      <vt:lpstr>Objective</vt:lpstr>
      <vt:lpstr>Features</vt:lpstr>
      <vt:lpstr>Constraints</vt:lpstr>
      <vt:lpstr>Technologies that will be used</vt:lpstr>
      <vt:lpstr>Practical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Vishnu Maddali</dc:creator>
  <cp:lastModifiedBy>Vishnu Maddali</cp:lastModifiedBy>
  <cp:revision>5</cp:revision>
  <dcterms:created xsi:type="dcterms:W3CDTF">2024-10-17T03:26:43Z</dcterms:created>
  <dcterms:modified xsi:type="dcterms:W3CDTF">2024-10-17T21:54:02Z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2024-10-17T00:00:00Z</vt:filetime>
  </property>
  <property fmtid="{D5CDD505-2E9C-101B-9397-08002B2CF9AE}" pid="5" name="Producer">
    <vt:lpwstr>GPL Ghostscript 10.02.0</vt:lpwstr>
  </property>
</Properties>
</file>